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Default Extension="sldx" ContentType="application/vnd.openxmlformats-officedocument.presentationml.slide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charts/chart2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Default Extension="emf" ContentType="image/x-emf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8"/>
  </p:notesMasterIdLst>
  <p:handoutMasterIdLst>
    <p:handoutMasterId r:id="rId49"/>
  </p:handoutMasterIdLst>
  <p:sldIdLst>
    <p:sldId id="260" r:id="rId2"/>
    <p:sldId id="518" r:id="rId3"/>
    <p:sldId id="623" r:id="rId4"/>
    <p:sldId id="523" r:id="rId5"/>
    <p:sldId id="525" r:id="rId6"/>
    <p:sldId id="526" r:id="rId7"/>
    <p:sldId id="585" r:id="rId8"/>
    <p:sldId id="632" r:id="rId9"/>
    <p:sldId id="265" r:id="rId10"/>
    <p:sldId id="356" r:id="rId11"/>
    <p:sldId id="685" r:id="rId12"/>
    <p:sldId id="445" r:id="rId13"/>
    <p:sldId id="352" r:id="rId14"/>
    <p:sldId id="634" r:id="rId15"/>
    <p:sldId id="516" r:id="rId16"/>
    <p:sldId id="470" r:id="rId17"/>
    <p:sldId id="472" r:id="rId18"/>
    <p:sldId id="620" r:id="rId19"/>
    <p:sldId id="614" r:id="rId20"/>
    <p:sldId id="560" r:id="rId21"/>
    <p:sldId id="624" r:id="rId22"/>
    <p:sldId id="625" r:id="rId23"/>
    <p:sldId id="679" r:id="rId24"/>
    <p:sldId id="680" r:id="rId25"/>
    <p:sldId id="674" r:id="rId26"/>
    <p:sldId id="553" r:id="rId27"/>
    <p:sldId id="675" r:id="rId28"/>
    <p:sldId id="676" r:id="rId29"/>
    <p:sldId id="677" r:id="rId30"/>
    <p:sldId id="678" r:id="rId31"/>
    <p:sldId id="665" r:id="rId32"/>
    <p:sldId id="681" r:id="rId33"/>
    <p:sldId id="682" r:id="rId34"/>
    <p:sldId id="683" r:id="rId35"/>
    <p:sldId id="684" r:id="rId36"/>
    <p:sldId id="588" r:id="rId37"/>
    <p:sldId id="589" r:id="rId38"/>
    <p:sldId id="666" r:id="rId39"/>
    <p:sldId id="667" r:id="rId40"/>
    <p:sldId id="668" r:id="rId41"/>
    <p:sldId id="669" r:id="rId42"/>
    <p:sldId id="670" r:id="rId43"/>
    <p:sldId id="673" r:id="rId44"/>
    <p:sldId id="672" r:id="rId45"/>
    <p:sldId id="559" r:id="rId46"/>
    <p:sldId id="495" r:id="rId47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CCECFF"/>
    <a:srgbClr val="3399FF"/>
    <a:srgbClr val="99CCFF"/>
    <a:srgbClr val="E1EBFF"/>
    <a:srgbClr val="CC0099"/>
    <a:srgbClr val="E048D5"/>
    <a:srgbClr val="ABC7FF"/>
    <a:srgbClr val="9999FF"/>
    <a:srgbClr val="DE6E5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472" autoAdjust="0"/>
  </p:normalViewPr>
  <p:slideViewPr>
    <p:cSldViewPr>
      <p:cViewPr varScale="1">
        <p:scale>
          <a:sx n="110" d="100"/>
          <a:sy n="110" d="100"/>
        </p:scale>
        <p:origin x="-16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4;&#1054;&#1050;&#1059;&#1052;&#1045;&#1053;&#1058;&#1067;%202014\&#1086;&#1090;&#1095;&#1077;&#1090;&#1099;\&#1086;&#1090;&#1095;&#1077;&#1090;%20&#1079;&#1072;%202022%20&#1075;&#1086;&#1076;\&#1080;&#1085;&#1092;&#1086;&#1088;&#1084;&#1072;&#1094;&#1080;&#1103;%20&#1086;&#1090;&#1076;&#1077;&#1083;&#1086;&#1074;\&#1055;&#1088;&#1077;&#1076;&#1086;&#1089;&#1090;&#1072;&#1074;&#1083;&#1077;&#1085;&#1080;&#1077;%20&#1080;%20&#1074;&#1099;&#1087;&#1083;&#1072;&#1090;&#1099;%20&#1084;&#1086;&#1083;&#1086;&#1076;&#1099;&#1084;%20&#1074;%202022%20&#1075;&#1086;&#1076;&#1091;%20(&#1076;&#1080;&#1072;&#1075;&#1088;&#1072;&#1084;&#1084;&#1099;)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4;&#1054;&#1050;&#1059;&#1052;&#1045;&#1053;&#1058;&#1067;%202014\&#1086;&#1090;&#1095;&#1077;&#1090;&#1099;\&#1086;&#1090;&#1095;&#1077;&#1090;%20&#1079;&#1072;%202022%20&#1075;&#1086;&#1076;\&#1080;&#1085;&#1092;&#1086;&#1088;&#1084;&#1072;&#1094;&#1080;&#1103;%20&#1086;&#1090;&#1076;&#1077;&#1083;&#1086;&#1074;\&#1055;&#1088;&#1077;&#1076;&#1086;&#1089;&#1090;&#1072;&#1074;&#1083;&#1077;&#1085;&#1080;&#1077;%20&#1080;%20&#1074;&#1099;&#1087;&#1083;&#1072;&#1090;&#1099;%20&#1084;&#1086;&#1083;&#1086;&#1076;&#1099;&#1084;%20&#1074;%202022%20&#1075;&#1086;&#1076;&#1091;%20(&#1076;&#1080;&#1072;&#1075;&#1088;&#1072;&#1084;&#1084;&#1099;)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4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10"/>
      <c:rotY val="0"/>
      <c:perspective val="30"/>
    </c:view3D>
    <c:backWall>
      <c:spPr>
        <a:solidFill>
          <a:schemeClr val="accent1">
            <a:lumMod val="20000"/>
            <a:lumOff val="80000"/>
          </a:schemeClr>
        </a:solidFill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1.0582157538051327E-2"/>
                  <c:y val="-5.39266224270208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4B-4EE9-A345-D04F2F8D4E34}"/>
                </c:ext>
              </c:extLst>
            </c:dLbl>
            <c:dLbl>
              <c:idx val="1"/>
              <c:layout>
                <c:manualLayout>
                  <c:x val="5.2910787690256811E-3"/>
                  <c:y val="-2.965964233486144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4B-4EE9-A345-D04F2F8D4E34}"/>
                </c:ext>
              </c:extLst>
            </c:dLbl>
            <c:dLbl>
              <c:idx val="2"/>
              <c:layout>
                <c:manualLayout>
                  <c:x val="-8.8184646150428082E-3"/>
                  <c:y val="-3.23559734562125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4B-4EE9-A345-D04F2F8D4E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2021 года</c:v>
                </c:pt>
                <c:pt idx="1">
                  <c:v>план 2022 года</c:v>
                </c:pt>
                <c:pt idx="2">
                  <c:v>факт 2022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177.8</c:v>
                </c:pt>
                <c:pt idx="1">
                  <c:v>199.6</c:v>
                </c:pt>
                <c:pt idx="2">
                  <c:v>199.1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FB0-40FC-A526-90D2C9F67D40}"/>
            </c:ext>
          </c:extLst>
        </c:ser>
        <c:gapWidth val="75"/>
        <c:shape val="box"/>
        <c:axId val="99597312"/>
        <c:axId val="99599104"/>
        <c:axId val="79873344"/>
      </c:bar3DChart>
      <c:catAx>
        <c:axId val="995973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99599104"/>
        <c:crosses val="autoZero"/>
        <c:auto val="1"/>
        <c:lblAlgn val="ctr"/>
        <c:lblOffset val="100"/>
      </c:catAx>
      <c:valAx>
        <c:axId val="99599104"/>
        <c:scaling>
          <c:orientation val="minMax"/>
          <c:max val="200"/>
          <c:min val="100"/>
        </c:scaling>
        <c:axPos val="l"/>
        <c:majorGridlines/>
        <c:numFmt formatCode="General" sourceLinked="1"/>
        <c:majorTickMark val="none"/>
        <c:tickLblPos val="none"/>
        <c:crossAx val="99597312"/>
        <c:crosses val="autoZero"/>
        <c:crossBetween val="between"/>
      </c:valAx>
      <c:serAx>
        <c:axId val="79873344"/>
        <c:scaling>
          <c:orientation val="minMax"/>
        </c:scaling>
        <c:delete val="1"/>
        <c:axPos val="b"/>
        <c:tickLblPos val="none"/>
        <c:crossAx val="99599104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0"/>
      <c:rotY val="0"/>
      <c:depthPercent val="100"/>
      <c:perspective val="5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7.4637985790508232E-2"/>
          <c:y val="0.12032568197919644"/>
          <c:w val="0.8648540382729667"/>
          <c:h val="0.799025753892921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3399FF">
                    <a:shade val="30000"/>
                    <a:satMod val="115000"/>
                  </a:srgbClr>
                </a:gs>
                <a:gs pos="50000">
                  <a:srgbClr val="3399FF">
                    <a:shade val="67500"/>
                    <a:satMod val="115000"/>
                  </a:srgbClr>
                </a:gs>
                <a:gs pos="100000">
                  <a:srgbClr val="3399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1.0669117317502337E-2"/>
                  <c:y val="-1.951062680019116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C00000"/>
                        </a:solidFill>
                      </a:rPr>
                      <a:t>4</a:t>
                    </a:r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559,9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66-427B-9A87-41504E959E4F}"/>
                </c:ext>
              </c:extLst>
            </c:dLbl>
            <c:dLbl>
              <c:idx val="1"/>
              <c:layout>
                <c:manualLayout>
                  <c:x val="6.2896116215294231E-3"/>
                  <c:y val="-1.8995149530919641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C00000"/>
                        </a:solidFill>
                      </a:rPr>
                      <a:t>5</a:t>
                    </a:r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368,2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85-486D-88AF-63C5AC20766A}"/>
                </c:ext>
              </c:extLst>
            </c:dLbl>
            <c:dLbl>
              <c:idx val="2"/>
              <c:layout>
                <c:manualLayout>
                  <c:x val="-1.2455556454206537E-4"/>
                  <c:y val="-1.6457704269484483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</a:t>
                    </a: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037,6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66-427B-9A87-41504E959E4F}"/>
                </c:ext>
              </c:extLst>
            </c:dLbl>
            <c:dLbl>
              <c:idx val="3"/>
              <c:layout>
                <c:manualLayout>
                  <c:x val="-5.9993628747982636E-3"/>
                  <c:y val="-1.7987526913271889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</a:t>
                    </a: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368,0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66-427B-9A87-41504E959E4F}"/>
                </c:ext>
              </c:extLst>
            </c:dLbl>
            <c:dLbl>
              <c:idx val="4"/>
              <c:layout>
                <c:manualLayout>
                  <c:x val="-0.10526278045609072"/>
                  <c:y val="0.1124971991021008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</a:t>
                    </a: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224,2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66-427B-9A87-41504E959E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4549.9000000000005</c:v>
                </c:pt>
                <c:pt idx="1">
                  <c:v>5368</c:v>
                </c:pt>
                <c:pt idx="2">
                  <c:v>8037.6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66-427B-9A87-41504E959E4F}"/>
            </c:ext>
          </c:extLst>
        </c:ser>
        <c:gapWidth val="75"/>
        <c:shape val="box"/>
        <c:axId val="134627712"/>
        <c:axId val="134629248"/>
        <c:axId val="0"/>
      </c:bar3DChart>
      <c:catAx>
        <c:axId val="1346277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34629248"/>
        <c:crosses val="autoZero"/>
        <c:auto val="1"/>
        <c:lblAlgn val="ctr"/>
        <c:lblOffset val="100"/>
      </c:catAx>
      <c:valAx>
        <c:axId val="134629248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3462771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2329805235315876"/>
          <c:y val="3.6420159664799195E-2"/>
          <c:w val="0.90860863492324961"/>
          <c:h val="0.914464130424127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33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96-45DD-B910-0A3354262D5B}"/>
              </c:ext>
            </c:extLst>
          </c:dPt>
          <c:dLbls>
            <c:dLbl>
              <c:idx val="0"/>
              <c:layout>
                <c:manualLayout>
                  <c:x val="5.4649910693683858E-3"/>
                  <c:y val="-3.59285476216928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8.6475434353448406E-3"/>
                  <c:y val="-4.1538468514836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96-45DD-B910-0A3354262D5B}"/>
                </c:ext>
              </c:extLst>
            </c:dLbl>
            <c:dLbl>
              <c:idx val="2"/>
              <c:layout>
                <c:manualLayout>
                  <c:x val="-6.4849632092160714E-3"/>
                  <c:y val="-3.9541241449362802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5041,1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7C-40A2-BCBC-4E13E4940447}"/>
                </c:ext>
              </c:extLst>
            </c:dLbl>
            <c:dLbl>
              <c:idx val="3"/>
              <c:layout>
                <c:manualLayout>
                  <c:x val="-5.0423884525650992E-3"/>
                  <c:y val="-1.6200014057394982E-3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3933,8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</c:dLbl>
            <c:dLbl>
              <c:idx val="4"/>
              <c:layout>
                <c:manualLayout>
                  <c:x val="-9.1695794484373525E-2"/>
                  <c:y val="-2.603917025092518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003399"/>
                        </a:solidFill>
                        <a:latin typeface="Franklin Gothic Medium Cond" pitchFamily="34" charset="0"/>
                      </a:rPr>
                      <a:t>3216,5</a:t>
                    </a:r>
                    <a:endParaRPr lang="en-US" dirty="0"/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96-45DD-B910-0A3354262D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3399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 (оценка)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3676.4</c:v>
                </c:pt>
                <c:pt idx="1">
                  <c:v>4383.8</c:v>
                </c:pt>
                <c:pt idx="2">
                  <c:v>5041.4000000000005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696-45DD-B910-0A3354262D5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 (оценка)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gapWidth val="75"/>
        <c:shape val="box"/>
        <c:axId val="145526784"/>
        <c:axId val="145528320"/>
        <c:axId val="0"/>
      </c:bar3DChart>
      <c:catAx>
        <c:axId val="14552678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45528320"/>
        <c:crosses val="autoZero"/>
        <c:auto val="1"/>
        <c:lblAlgn val="ctr"/>
        <c:lblOffset val="100"/>
      </c:catAx>
      <c:valAx>
        <c:axId val="14552832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45526784"/>
        <c:crosses val="autoZero"/>
        <c:crossBetween val="between"/>
        <c:majorUnit val="50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385260180205"/>
          <c:y val="4.2171389558866221E-2"/>
          <c:w val="0.90860863492324961"/>
          <c:h val="0.79670763138945888"/>
        </c:manualLayout>
      </c:layout>
      <c:bar3DChart>
        <c:barDir val="col"/>
        <c:grouping val="clustered"/>
        <c:gapWidth val="75"/>
        <c:shape val="box"/>
        <c:axId val="145305600"/>
        <c:axId val="145307136"/>
        <c:axId val="0"/>
      </c:bar3DChart>
      <c:catAx>
        <c:axId val="1453056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45307136"/>
        <c:crosses val="autoZero"/>
        <c:auto val="1"/>
        <c:lblAlgn val="ctr"/>
        <c:lblOffset val="100"/>
      </c:catAx>
      <c:valAx>
        <c:axId val="145307136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453056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583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 (оценка)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315.2</c:v>
                </c:pt>
                <c:pt idx="1">
                  <c:v>296.2</c:v>
                </c:pt>
                <c:pt idx="2">
                  <c:v>299.2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50141184"/>
        <c:axId val="150155264"/>
        <c:axId val="0"/>
      </c:bar3DChart>
      <c:catAx>
        <c:axId val="15014118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155264"/>
        <c:crosses val="autoZero"/>
        <c:auto val="1"/>
        <c:lblAlgn val="ctr"/>
        <c:lblOffset val="100"/>
      </c:catAx>
      <c:valAx>
        <c:axId val="150155264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141184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585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 (оценка)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59.5</c:v>
                </c:pt>
                <c:pt idx="1">
                  <c:v>70.400000000000006</c:v>
                </c:pt>
                <c:pt idx="2">
                  <c:v>82.6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50469632"/>
        <c:axId val="145097472"/>
        <c:axId val="0"/>
      </c:bar3DChart>
      <c:catAx>
        <c:axId val="1504696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5097472"/>
        <c:crosses val="autoZero"/>
        <c:auto val="1"/>
        <c:lblAlgn val="ctr"/>
        <c:lblOffset val="100"/>
      </c:catAx>
      <c:valAx>
        <c:axId val="145097472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469632"/>
        <c:crosses val="autoZero"/>
        <c:crossBetween val="between"/>
        <c:majorUnit val="2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415791553463757"/>
          <c:y val="3.341033386227527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30-45C9-97E4-DFAAF4BC1B74}"/>
            </c:ext>
          </c:extLst>
        </c:ser>
        <c:gapWidth val="75"/>
        <c:shape val="box"/>
        <c:axId val="145643776"/>
        <c:axId val="150036480"/>
        <c:axId val="0"/>
      </c:bar3DChart>
      <c:catAx>
        <c:axId val="1456437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0036480"/>
        <c:crosses val="autoZero"/>
        <c:lblAlgn val="ctr"/>
        <c:lblOffset val="100"/>
      </c:catAx>
      <c:valAx>
        <c:axId val="15003648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456437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571.20000000000005</c:v>
                </c:pt>
                <c:pt idx="1">
                  <c:v>494.4</c:v>
                </c:pt>
                <c:pt idx="2">
                  <c:v>633.70000000000005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rgbClr val="003399"/>
              </a:solidFill>
            </a:ln>
          </c:spPr>
          <c:dLbls>
            <c:dLbl>
              <c:idx val="0"/>
              <c:layout>
                <c:manualLayout>
                  <c:x val="0.18177013451496879"/>
                  <c:y val="-0.30932021862890735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1026,3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82-4C79-AF30-4DA0796B58FD}"/>
                </c:ext>
              </c:extLst>
            </c:dLbl>
            <c:dLbl>
              <c:idx val="1"/>
              <c:layout>
                <c:manualLayout>
                  <c:x val="-0.17180623093160591"/>
                  <c:y val="-9.8896839745079235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777,1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82-4C79-AF30-4DA0796B58FD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82-4C79-AF30-4DA0796B58FD}"/>
                </c:ext>
              </c:extLst>
            </c:dLbl>
            <c:dLbl>
              <c:idx val="3"/>
              <c:layout>
                <c:manualLayout>
                  <c:x val="-0.13944684564962914"/>
                  <c:y val="-0.1013128170943963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777,1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82-4C79-AF30-4DA0796B58FD}"/>
                </c:ext>
              </c:extLst>
            </c:dLbl>
            <c:dLbl>
              <c:idx val="4"/>
              <c:layout>
                <c:manualLayout>
                  <c:x val="9.9167694132474768E-3"/>
                  <c:y val="-0.3655614698070505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356,7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82-4C79-AF30-4DA0796B58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205.9</c:v>
                </c:pt>
                <c:pt idx="1">
                  <c:v>531.20000000000005</c:v>
                </c:pt>
                <c:pt idx="2">
                  <c:v>202.1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box"/>
        <c:axId val="150200704"/>
        <c:axId val="150202240"/>
        <c:axId val="0"/>
      </c:bar3DChart>
      <c:catAx>
        <c:axId val="1502007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202240"/>
        <c:crosses val="autoZero"/>
        <c:lblAlgn val="ctr"/>
        <c:lblOffset val="100"/>
      </c:catAx>
      <c:valAx>
        <c:axId val="1502022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0200704"/>
        <c:crosses val="autoZero"/>
        <c:crossBetween val="between"/>
      </c:valAx>
      <c:spPr>
        <a:noFill/>
        <a:ln w="25353">
          <a:noFill/>
        </a:ln>
      </c:spPr>
    </c:plotArea>
    <c:legend>
      <c:legendPos val="r"/>
      <c:layout>
        <c:manualLayout>
          <c:xMode val="edge"/>
          <c:yMode val="edge"/>
          <c:x val="0.71276281802022001"/>
          <c:y val="0.6006605326680946"/>
          <c:w val="0.24709020690743944"/>
          <c:h val="0.25126132206527779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0"/>
      <c:rotY val="0"/>
      <c:depthPercent val="100"/>
      <c:perspective val="3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8.1535907337188046E-2"/>
          <c:y val="0.23686412777890861"/>
          <c:w val="0.66523635992980279"/>
          <c:h val="0.4434044983357701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Строительство малоэтажных многоквартирных домов</c:v>
                </c:pt>
              </c:strCache>
            </c:strRef>
          </c:tx>
          <c:spPr>
            <a:gradFill>
              <a:gsLst>
                <a:gs pos="55000">
                  <a:srgbClr val="A3C2E1"/>
                </a:gs>
                <a:gs pos="14000">
                  <a:srgbClr val="0070C0"/>
                </a:gs>
                <a:gs pos="75000">
                  <a:srgbClr val="D3E2F1"/>
                </a:gs>
                <a:gs pos="86000">
                  <a:srgbClr val="D3E2F1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3.1757224107715801E-3"/>
                  <c:y val="1.1465963734464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6F-48F0-B242-C33540211B97}"/>
                </c:ext>
              </c:extLst>
            </c:dLbl>
            <c:dLbl>
              <c:idx val="1"/>
              <c:layout>
                <c:manualLayout>
                  <c:x val="-1.6570910110516823E-2"/>
                  <c:y val="-1.68619516223517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6F-48F0-B242-C33540211B97}"/>
                </c:ext>
              </c:extLst>
            </c:dLbl>
            <c:dLbl>
              <c:idx val="2"/>
              <c:layout>
                <c:manualLayout>
                  <c:x val="-9.5360815090458247E-3"/>
                  <c:y val="-9.19123855437498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F-48F0-B242-C33540211B97}"/>
                </c:ext>
              </c:extLst>
            </c:dLbl>
            <c:dLbl>
              <c:idx val="3"/>
              <c:layout>
                <c:manualLayout>
                  <c:x val="-1.9501966712693303E-2"/>
                  <c:y val="-4.1952110521691023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6F-48F0-B242-C33540211B97}"/>
                </c:ext>
              </c:extLst>
            </c:dLbl>
            <c:dLbl>
              <c:idx val="4"/>
              <c:layout>
                <c:manualLayout>
                  <c:x val="-1.9576693859412461E-2"/>
                  <c:y val="-3.12690691411462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6F-48F0-B242-C33540211B97}"/>
                </c:ext>
              </c:extLst>
            </c:dLbl>
            <c:dLbl>
              <c:idx val="5"/>
              <c:layout>
                <c:manualLayout>
                  <c:x val="8.3333342446778747E-3"/>
                  <c:y val="2.131628209799882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1680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46F-48F0-B242-C33540211B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Индивидуальное жилищное строительство</c:v>
                </c:pt>
              </c:strCache>
            </c:strRef>
          </c:tx>
          <c:spPr>
            <a:gradFill>
              <a:gsLst>
                <a:gs pos="53000">
                  <a:srgbClr val="FFB3D9"/>
                </a:gs>
                <a:gs pos="14000">
                  <a:srgbClr val="E86E71"/>
                </a:gs>
                <a:gs pos="76000">
                  <a:srgbClr val="FFE1FF"/>
                </a:gs>
                <a:gs pos="3279">
                  <a:srgbClr val="E86E71"/>
                </a:gs>
                <a:gs pos="26000">
                  <a:srgbClr val="E86E71"/>
                </a:gs>
                <a:gs pos="86000">
                  <a:srgbClr val="FFE3FF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8.6244897520347547E-3"/>
                  <c:y val="-8.620323939166160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6F-48F0-B242-C33540211B97}"/>
                </c:ext>
              </c:extLst>
            </c:dLbl>
            <c:dLbl>
              <c:idx val="1"/>
              <c:layout>
                <c:manualLayout>
                  <c:x val="1.5210227537442077E-2"/>
                  <c:y val="-8.796606155462113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46F-48F0-B242-C33540211B97}"/>
                </c:ext>
              </c:extLst>
            </c:dLbl>
            <c:dLbl>
              <c:idx val="2"/>
              <c:layout>
                <c:manualLayout>
                  <c:x val="5.1640020881789719E-3"/>
                  <c:y val="-2.722901242830875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6F-48F0-B242-C33540211B97}"/>
                </c:ext>
              </c:extLst>
            </c:dLbl>
            <c:dLbl>
              <c:idx val="3"/>
              <c:layout>
                <c:manualLayout>
                  <c:x val="-4.0810877644419504E-3"/>
                  <c:y val="-1.173677111113415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46F-48F0-B242-C33540211B97}"/>
                </c:ext>
              </c:extLst>
            </c:dLbl>
            <c:dLbl>
              <c:idx val="4"/>
              <c:layout>
                <c:manualLayout>
                  <c:x val="1.5423054845757943E-2"/>
                  <c:y val="-4.40486990269145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6F-48F0-B242-C33540211B97}"/>
                </c:ext>
              </c:extLst>
            </c:dLbl>
            <c:dLbl>
              <c:idx val="5"/>
              <c:layout>
                <c:manualLayout>
                  <c:x val="2.7414952815365465E-2"/>
                  <c:y val="-2.80820961977813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1400" b="1" baseline="0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3128</c:v>
                </c:pt>
                <c:pt idx="1">
                  <c:v>2288</c:v>
                </c:pt>
                <c:pt idx="2">
                  <c:v>4339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46F-48F0-B242-C33540211B97}"/>
            </c:ext>
          </c:extLst>
        </c:ser>
        <c:shape val="box"/>
        <c:axId val="152228608"/>
        <c:axId val="152230144"/>
        <c:axId val="0"/>
      </c:bar3DChart>
      <c:catAx>
        <c:axId val="152228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52230144"/>
        <c:crosses val="autoZero"/>
        <c:auto val="1"/>
        <c:lblAlgn val="ctr"/>
        <c:lblOffset val="100"/>
      </c:catAx>
      <c:valAx>
        <c:axId val="15223014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52228608"/>
        <c:crosses val="autoZero"/>
        <c:crossBetween val="between"/>
      </c:valAx>
      <c:spPr>
        <a:noFill/>
        <a:ln w="25398">
          <a:noFill/>
        </a:ln>
      </c:spPr>
    </c:plotArea>
    <c:legend>
      <c:legendPos val="b"/>
      <c:layout>
        <c:manualLayout>
          <c:xMode val="edge"/>
          <c:yMode val="edge"/>
          <c:x val="8.0919202790697045E-2"/>
          <c:y val="0.8266953230300399"/>
          <c:w val="0.8065697379865957"/>
          <c:h val="0.1184686393132421"/>
        </c:manualLayout>
      </c:layout>
      <c:txPr>
        <a:bodyPr/>
        <a:lstStyle/>
        <a:p>
          <a:pPr>
            <a:defRPr sz="1200" b="1" i="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0.13105611711397697"/>
          <c:y val="0.12882787750791969"/>
          <c:w val="0.29526883904238382"/>
          <c:h val="0.444165994562189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48-496D-91F7-9EF90053D15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48-496D-91F7-9EF90053D15B}"/>
              </c:ext>
            </c:extLst>
          </c:dPt>
          <c:dPt>
            <c:idx val="2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48-496D-91F7-9EF90053D15B}"/>
              </c:ext>
            </c:extLst>
          </c:dPt>
          <c:dPt>
            <c:idx val="3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48-496D-91F7-9EF90053D15B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48-496D-91F7-9EF90053D15B}"/>
                </c:ext>
              </c:extLst>
            </c:dLbl>
            <c:dLbl>
              <c:idx val="1"/>
              <c:layout>
                <c:manualLayout>
                  <c:x val="-2.7784379862938836E-2"/>
                  <c:y val="-6.3546716111383683E-2"/>
                </c:manualLayout>
              </c:layout>
              <c:tx>
                <c:rich>
                  <a:bodyPr/>
                  <a:lstStyle/>
                  <a:p>
                    <a:endParaRPr lang="ru-RU" dirty="0" smtClean="0"/>
                  </a:p>
                  <a:p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48-496D-91F7-9EF90053D15B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C48-496D-91F7-9EF90053D15B}"/>
                </c:ext>
              </c:extLst>
            </c:dLbl>
            <c:dLbl>
              <c:idx val="3"/>
              <c:layout>
                <c:manualLayout>
                  <c:x val="0.20828261925607156"/>
                  <c:y val="0.3921329685953988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C48-496D-91F7-9EF90053D15B}"/>
                </c:ext>
              </c:extLst>
            </c:dLbl>
            <c:dLbl>
              <c:idx val="4"/>
              <c:layout>
                <c:manualLayout>
                  <c:x val="9.0963352480905035E-2"/>
                  <c:y val="1.838395596537765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rgbClr val="002060"/>
                        </a:solidFill>
                      </a:rPr>
                      <a:t>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C48-496D-91F7-9EF90053D15B}"/>
                </c:ext>
              </c:extLst>
            </c:dLbl>
            <c:dLbl>
              <c:idx val="5"/>
              <c:layout>
                <c:manualLayout>
                  <c:x val="6.9442945633887088E-2"/>
                  <c:y val="5.151784749187238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6.0303598334628178E-3"/>
                  <c:y val="1.604187280180272E-2"/>
                </c:manualLayout>
              </c:layout>
              <c:showVal val="1"/>
            </c:dLbl>
            <c:spPr>
              <a:noFill/>
            </c:spPr>
            <c:txPr>
              <a:bodyPr/>
              <a:lstStyle/>
              <a:p>
                <a:pPr>
                  <a:defRPr sz="2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Лица из числа детей-сирот</c:v>
                </c:pt>
                <c:pt idx="1">
                  <c:v>Граждане из аварийного жилищного фонда</c:v>
                </c:pt>
                <c:pt idx="2">
                  <c:v>Многодетные семьи</c:v>
                </c:pt>
                <c:pt idx="3">
                  <c:v>Молодые семьи  </c:v>
                </c:pt>
                <c:pt idx="4">
                  <c:v>Граждане из очередности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26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48-496D-91F7-9EF90053D15B}"/>
            </c:ext>
          </c:extLst>
        </c:ser>
      </c:pie3DChart>
    </c:plotArea>
    <c:legend>
      <c:legendPos val="r"/>
      <c:layout>
        <c:manualLayout>
          <c:xMode val="edge"/>
          <c:yMode val="edge"/>
          <c:x val="0.13790994145948018"/>
          <c:y val="0.5734799491140693"/>
          <c:w val="0.27652017356317737"/>
          <c:h val="0.3885052673590087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3.9800866143078151E-2"/>
          <c:y val="0.14668326016822494"/>
          <c:w val="0.84426957095470123"/>
          <c:h val="0.457183344563152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9F-4DD7-942D-AD0E17C53E1E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9F-4DD7-942D-AD0E17C53E1E}"/>
              </c:ext>
            </c:extLst>
          </c:dPt>
          <c:dPt>
            <c:idx val="2"/>
            <c:spPr>
              <a:solidFill>
                <a:srgbClr val="FFFF00"/>
              </a:solidFill>
              <a:ln w="0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9F-4DD7-942D-AD0E17C53E1E}"/>
              </c:ext>
            </c:extLst>
          </c:dPt>
          <c:dPt>
            <c:idx val="3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9F-4DD7-942D-AD0E17C53E1E}"/>
              </c:ext>
            </c:extLst>
          </c:dPt>
          <c:dLbls>
            <c:dLbl>
              <c:idx val="0"/>
              <c:layout>
                <c:manualLayout>
                  <c:x val="5.277725551861759E-3"/>
                  <c:y val="6.984483978174380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9F-4DD7-942D-AD0E17C53E1E}"/>
                </c:ext>
              </c:extLst>
            </c:dLbl>
            <c:dLbl>
              <c:idx val="1"/>
              <c:layout>
                <c:manualLayout>
                  <c:x val="-2.1173384363188667E-2"/>
                  <c:y val="8.6186534138376128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9F-4DD7-942D-AD0E17C53E1E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9F-4DD7-942D-AD0E17C53E1E}"/>
                </c:ext>
              </c:extLst>
            </c:dLbl>
            <c:dLbl>
              <c:idx val="3"/>
              <c:layout>
                <c:manualLayout>
                  <c:x val="-7.5985146949484259E-2"/>
                  <c:y val="3.647590413410321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9F-4DD7-942D-AD0E17C53E1E}"/>
                </c:ext>
              </c:extLst>
            </c:dLbl>
            <c:dLbl>
              <c:idx val="4"/>
              <c:layout>
                <c:manualLayout>
                  <c:x val="5.7380245732333909E-3"/>
                  <c:y val="-1.03599597763322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9F-4DD7-942D-AD0E17C53E1E}"/>
                </c:ext>
              </c:extLst>
            </c:dLbl>
            <c:dLbl>
              <c:idx val="5"/>
              <c:layout>
                <c:manualLayout>
                  <c:x val="3.1536178519847052E-2"/>
                  <c:y val="5.778127904298975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19F-4DD7-942D-AD0E17C53E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Молодые семьи  </c:v>
                </c:pt>
                <c:pt idx="1">
                  <c:v>Лица из числа детей-сирот</c:v>
                </c:pt>
                <c:pt idx="2">
                  <c:v>Граждане, состоящие на учете в качестве нуждающихся в жилых помещениях</c:v>
                </c:pt>
                <c:pt idx="3">
                  <c:v>Граждане из аварийного фонда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11</c:v>
                </c:pt>
                <c:pt idx="2">
                  <c:v>70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19F-4DD7-942D-AD0E17C53E1E}"/>
            </c:ext>
          </c:extLst>
        </c:ser>
      </c:pie3DChart>
    </c:plotArea>
    <c:legend>
      <c:legendPos val="r"/>
      <c:layout>
        <c:manualLayout>
          <c:xMode val="edge"/>
          <c:yMode val="edge"/>
          <c:x val="3.6649272529810185E-2"/>
          <c:y val="0.59704239089690481"/>
          <c:w val="0.96335072747019479"/>
          <c:h val="0.3925271823491629"/>
        </c:manualLayout>
      </c:layout>
      <c:spPr>
        <a:ln w="0"/>
      </c:spPr>
      <c:txPr>
        <a:bodyPr/>
        <a:lstStyle/>
        <a:p>
          <a:pPr>
            <a:defRPr sz="1200" b="1"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2021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6.3556501730038135E-3"/>
                  <c:y val="-1.1452551448107565E-2"/>
                </c:manualLayout>
              </c:layout>
              <c:showVal val="1"/>
            </c:dLbl>
            <c:dLbl>
              <c:idx val="3"/>
              <c:layout>
                <c:manualLayout>
                  <c:x val="-1.5889125432509538E-3"/>
                  <c:y val="2.2905102896215077E-3"/>
                </c:manualLayout>
              </c:layout>
              <c:showVal val="1"/>
            </c:dLbl>
            <c:dLbl>
              <c:idx val="4"/>
              <c:layout>
                <c:manualLayout>
                  <c:x val="1.5889125432509608E-3"/>
                  <c:y val="4.5810205792429989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12.5</c:v>
                </c:pt>
                <c:pt idx="1">
                  <c:v>0.8</c:v>
                </c:pt>
                <c:pt idx="2">
                  <c:v>0.2</c:v>
                </c:pt>
                <c:pt idx="3">
                  <c:v>3.7</c:v>
                </c:pt>
                <c:pt idx="4">
                  <c:v>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2022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4.7667376297528524E-3"/>
                  <c:y val="-2.2905102896215179E-2"/>
                </c:manualLayout>
              </c:layout>
              <c:showVal val="1"/>
            </c:dLbl>
            <c:dLbl>
              <c:idx val="3"/>
              <c:layout>
                <c:manualLayout>
                  <c:x val="1.5889125432509538E-3"/>
                  <c:y val="1.37430617377290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,0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13.9</c:v>
                </c:pt>
                <c:pt idx="1">
                  <c:v>0.5</c:v>
                </c:pt>
                <c:pt idx="2">
                  <c:v>0.30000000000000032</c:v>
                </c:pt>
                <c:pt idx="3">
                  <c:v>3</c:v>
                </c:pt>
                <c:pt idx="4">
                  <c:v>2.5</c:v>
                </c:pt>
              </c:numCache>
            </c:numRef>
          </c:val>
        </c:ser>
        <c:axId val="99738752"/>
        <c:axId val="99740288"/>
      </c:barChart>
      <c:catAx>
        <c:axId val="997387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ru-RU"/>
          </a:p>
        </c:txPr>
        <c:crossAx val="99740288"/>
        <c:crosses val="autoZero"/>
        <c:auto val="1"/>
        <c:lblAlgn val="ctr"/>
        <c:lblOffset val="100"/>
      </c:catAx>
      <c:valAx>
        <c:axId val="997402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9973875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title>
      <c:layout>
        <c:manualLayout>
          <c:xMode val="edge"/>
          <c:yMode val="edge"/>
          <c:x val="0.11837798207145812"/>
          <c:y val="5.0558914870332504E-3"/>
        </c:manualLayout>
      </c:layout>
      <c:txPr>
        <a:bodyPr/>
        <a:lstStyle/>
        <a:p>
          <a:pPr>
            <a:defRPr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title>
    <c:view3D>
      <c:rotX val="10"/>
      <c:rotY val="10"/>
      <c:depthPercent val="100"/>
      <c:perspective val="20"/>
    </c:view3D>
    <c:plotArea>
      <c:layout/>
      <c:bar3DChart>
        <c:barDir val="col"/>
        <c:grouping val="clustered"/>
        <c:ser>
          <c:idx val="0"/>
          <c:order val="0"/>
          <c:tx>
            <c:strRef>
              <c:f>'Средства по молодым'!$A$3</c:f>
              <c:strCache>
                <c:ptCount val="1"/>
                <c:pt idx="0">
                  <c:v>средства бюджетов разных уровней</c:v>
                </c:pt>
              </c:strCache>
            </c:strRef>
          </c:tx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dLbls>
            <c:dLbl>
              <c:idx val="0"/>
              <c:layout>
                <c:manualLayout>
                  <c:x val="6.9228419064548529E-3"/>
                  <c:y val="-4.044713189626591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2163399469024515E-2"/>
                  <c:y val="-2.022356594813292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9086241375479353E-2"/>
                  <c:y val="-1.516767446109970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'Средства по молодым'!$B$2:$E$2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 (план)</c:v>
                </c:pt>
              </c:strCache>
            </c:strRef>
          </c:cat>
          <c:val>
            <c:numRef>
              <c:f>'Средства по молодым'!$B$3:$E$3</c:f>
              <c:numCache>
                <c:formatCode>General</c:formatCode>
                <c:ptCount val="4"/>
                <c:pt idx="0">
                  <c:v>1748.3</c:v>
                </c:pt>
                <c:pt idx="1">
                  <c:v>1871.1</c:v>
                </c:pt>
                <c:pt idx="2">
                  <c:v>1898.8</c:v>
                </c:pt>
                <c:pt idx="3">
                  <c:v>1148.7</c:v>
                </c:pt>
              </c:numCache>
            </c:numRef>
          </c:val>
        </c:ser>
        <c:shape val="box"/>
        <c:axId val="79794176"/>
        <c:axId val="79795712"/>
        <c:axId val="0"/>
      </c:bar3DChart>
      <c:catAx>
        <c:axId val="79794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79795712"/>
        <c:crosses val="autoZero"/>
        <c:auto val="1"/>
        <c:lblAlgn val="ctr"/>
        <c:lblOffset val="100"/>
      </c:catAx>
      <c:valAx>
        <c:axId val="797957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797941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'Средства по молодым'!$A$30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dLbls>
            <c:dLbl>
              <c:idx val="0"/>
              <c:layout>
                <c:manualLayout>
                  <c:x val="1.7892536900086787E-2"/>
                  <c:y val="-1.392755114536752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2780383500061988E-2"/>
                  <c:y val="-4.642517048455801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9831532406222215E-2"/>
                  <c:y val="-6.499523867838140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1.1678654062592081E-2"/>
                  <c:y val="-3.249761933919070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'Средства по молодым'!$B$29:$E$29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 (план)</c:v>
                </c:pt>
              </c:strCache>
            </c:strRef>
          </c:cat>
          <c:val>
            <c:numRef>
              <c:f>'Средства по молодым'!$B$30:$E$30</c:f>
              <c:numCache>
                <c:formatCode>General</c:formatCode>
                <c:ptCount val="4"/>
                <c:pt idx="0">
                  <c:v>413.1</c:v>
                </c:pt>
                <c:pt idx="1">
                  <c:v>681.3</c:v>
                </c:pt>
                <c:pt idx="2">
                  <c:v>762.2</c:v>
                </c:pt>
                <c:pt idx="3">
                  <c:v>418.5</c:v>
                </c:pt>
              </c:numCache>
            </c:numRef>
          </c:val>
        </c:ser>
        <c:shape val="box"/>
        <c:axId val="79818112"/>
        <c:axId val="79824000"/>
        <c:axId val="0"/>
      </c:bar3DChart>
      <c:catAx>
        <c:axId val="798181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79824000"/>
        <c:crosses val="autoZero"/>
        <c:auto val="1"/>
        <c:lblAlgn val="ctr"/>
        <c:lblOffset val="100"/>
      </c:catAx>
      <c:valAx>
        <c:axId val="79824000"/>
        <c:scaling>
          <c:orientation val="minMax"/>
        </c:scaling>
        <c:axPos val="l"/>
        <c:majorGridlines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798181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spPr>
        <a:ln>
          <a:solidFill>
            <a:srgbClr val="9966FF"/>
          </a:solidFill>
        </a:ln>
      </c:spPr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Ремонт автомобильных дорог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5.039122637167351E-3"/>
                  <c:y val="-9.2593878457949239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3.0864626152649687E-2"/>
                </c:manualLayout>
              </c:layout>
              <c:showVal val="1"/>
            </c:dLbl>
            <c:dLbl>
              <c:idx val="2"/>
              <c:layout>
                <c:manualLayout>
                  <c:x val="-7.5586839557509524E-3"/>
                  <c:y val="-2.204616153760699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2022</c:v>
                </c:pt>
              </c:numCache>
            </c:numRef>
          </c:cat>
          <c:val>
            <c:numRef>
              <c:f>Лист1!$B$2</c:f>
              <c:numCache>
                <c:formatCode>0.0</c:formatCode>
                <c:ptCount val="1"/>
                <c:pt idx="0">
                  <c:v>53423.8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Содержание автомобильных дорог</c:v>
                </c:pt>
              </c:strCache>
            </c:strRef>
          </c:tx>
          <c:dLbls>
            <c:dLbl>
              <c:idx val="0"/>
              <c:layout>
                <c:manualLayout>
                  <c:x val="2.5195613185836494E-2"/>
                  <c:y val="-0.18959698922341978"/>
                </c:manualLayout>
              </c:layout>
              <c:showVal val="1"/>
            </c:dLbl>
            <c:dLbl>
              <c:idx val="1"/>
              <c:layout>
                <c:manualLayout>
                  <c:x val="5.039122637167299E-3"/>
                  <c:y val="-6.1729252305299305E-2"/>
                </c:manualLayout>
              </c:layout>
              <c:showVal val="1"/>
            </c:dLbl>
            <c:dLbl>
              <c:idx val="2"/>
              <c:layout>
                <c:manualLayout>
                  <c:x val="5.0391226371672114E-3"/>
                  <c:y val="-3.9683090767692476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2022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21128.3</c:v>
                </c:pt>
              </c:numCache>
            </c:numRef>
          </c:val>
        </c:ser>
        <c:dLbls>
          <c:showVal val="1"/>
        </c:dLbls>
        <c:gapWidth val="75"/>
        <c:shape val="box"/>
        <c:axId val="151157376"/>
        <c:axId val="152023424"/>
        <c:axId val="0"/>
      </c:bar3DChart>
      <c:catAx>
        <c:axId val="151157376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52023424"/>
        <c:crosses val="autoZero"/>
        <c:auto val="1"/>
        <c:lblAlgn val="ctr"/>
        <c:lblOffset val="100"/>
      </c:catAx>
      <c:valAx>
        <c:axId val="152023424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1157376"/>
        <c:crosses val="autoZero"/>
        <c:crossBetween val="between"/>
      </c:valAx>
      <c:spPr>
        <a:noFill/>
        <a:ln w="16713">
          <a:noFill/>
        </a:ln>
      </c:spPr>
    </c:plotArea>
    <c:legend>
      <c:legendPos val="b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r>
              <a:rPr lang="ru-RU" sz="1600" b="0" i="0" baseline="0" dirty="0" smtClean="0">
                <a:solidFill>
                  <a:srgbClr val="002060"/>
                </a:solidFill>
              </a:rPr>
              <a:t>Площадь МКД, тыс. кв.м</a:t>
            </a:r>
            <a:endParaRPr lang="ru-RU" sz="1600" b="0" dirty="0">
              <a:solidFill>
                <a:srgbClr val="002060"/>
              </a:solidFill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599573490813904E-2"/>
          <c:y val="5.4784940944883002E-2"/>
          <c:w val="0.62681315616797961"/>
          <c:h val="0.86886761811023661"/>
        </c:manualLayout>
      </c:layout>
      <c:pie3DChart>
        <c:varyColors val="1"/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989116949968539"/>
          <c:y val="0.2136257381889764"/>
          <c:w val="0.28807447320668794"/>
          <c:h val="0.38868602362205529"/>
        </c:manualLayout>
      </c:layout>
      <c:txPr>
        <a:bodyPr/>
        <a:lstStyle/>
        <a:p>
          <a:pPr>
            <a:defRPr sz="1200">
              <a:solidFill>
                <a:srgbClr val="2B51F5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/>
          <a:lstStyle/>
          <a:p>
            <a:pPr>
              <a:defRPr sz="1862" b="0" strike="noStrike" spc="-1">
                <a:solidFill>
                  <a:srgbClr val="595959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595959"/>
                </a:solidFill>
                <a:latin typeface="Calibri"/>
              </a:rPr>
              <a:t>Ряд 1</a:t>
            </a:r>
          </a:p>
        </c:rich>
      </c:tx>
      <c:spPr>
        <a:noFill/>
        <a:ln w="0">
          <a:noFill/>
        </a:ln>
      </c:spPr>
    </c:title>
    <c:view3D>
      <c:rAngAx val="1"/>
    </c:view3D>
    <c:floor>
      <c:spPr>
        <a:noFill/>
        <a:ln w="6480">
          <a:noFill/>
        </a:ln>
      </c:spPr>
    </c:floor>
    <c:sideWall>
      <c:spPr>
        <a:noFill/>
        <a:ln w="6480">
          <a:noFill/>
        </a:ln>
      </c:spPr>
    </c:sideWall>
    <c:backWall>
      <c:spPr>
        <a:noFill/>
        <a:ln w="648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wrap="none"/>
              <a:lstStyle/>
              <a:p>
                <a:pPr>
                  <a:defRPr sz="1000" b="0" strike="noStrike" spc="-1">
                    <a:latin typeface="Arial"/>
                  </a:defRPr>
                </a:pPr>
                <a:endParaRPr lang="ru-RU"/>
              </a:p>
            </c:txPr>
            <c:showBubbleSize val="1"/>
            <c:separator> </c:separator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1160</c:v>
                </c:pt>
                <c:pt idx="1">
                  <c:v>1125</c:v>
                </c:pt>
                <c:pt idx="2">
                  <c:v>1222</c:v>
                </c:pt>
              </c:numCache>
            </c:numRef>
          </c:val>
        </c:ser>
        <c:shape val="box"/>
        <c:axId val="154113536"/>
        <c:axId val="154162304"/>
        <c:axId val="0"/>
      </c:bar3DChart>
      <c:catAx>
        <c:axId val="154113536"/>
        <c:scaling>
          <c:orientation val="minMax"/>
        </c:scaling>
        <c:axPos val="b"/>
        <c:numFmt formatCode="General" sourceLinked="0"/>
        <c:maj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595959"/>
                </a:solidFill>
                <a:latin typeface="Calibri"/>
              </a:defRPr>
            </a:pPr>
            <a:endParaRPr lang="ru-RU"/>
          </a:p>
        </c:txPr>
        <c:crossAx val="154162304"/>
        <c:crosses val="autoZero"/>
        <c:auto val="1"/>
        <c:lblAlgn val="ctr"/>
        <c:lblOffset val="100"/>
      </c:catAx>
      <c:valAx>
        <c:axId val="154162304"/>
        <c:scaling>
          <c:orientation val="minMax"/>
        </c:scaling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595959"/>
                </a:solidFill>
                <a:latin typeface="Calibri"/>
              </a:defRPr>
            </a:pPr>
            <a:endParaRPr lang="ru-RU"/>
          </a:p>
        </c:txPr>
        <c:crossAx val="154113536"/>
        <c:crosses val="autoZero"/>
        <c:crossBetween val="between"/>
      </c:valAx>
    </c:plotArea>
    <c:legend>
      <c:legendPos val="b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595959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0.66000000000000403</c:v>
                </c:pt>
                <c:pt idx="1">
                  <c:v>0.34</c:v>
                </c:pt>
              </c:numCache>
            </c:numRef>
          </c:val>
        </c:ser>
      </c:pie3DChart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9166666666666667E-2"/>
          <c:y val="5.9375000000000004E-2"/>
          <c:w val="0.69452608267716531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Под опекой</c:v>
                </c:pt>
                <c:pt idx="1">
                  <c:v>В приемных семьях</c:v>
                </c:pt>
                <c:pt idx="2">
                  <c:v>Учатся в государственных учреждениях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0.57500000000000062</c:v>
                </c:pt>
                <c:pt idx="1">
                  <c:v>0.4</c:v>
                </c:pt>
                <c:pt idx="2">
                  <c:v>2.5000000000000001E-2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26694368414735"/>
          <c:y val="0.20339571823325117"/>
          <c:w val="0.26261658356703382"/>
          <c:h val="0.59320834505817566"/>
        </c:manualLayout>
      </c:layout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2-4305-B634-8FEC31BAB9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2-4305-B634-8FEC31BAB9E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2-4305-B634-8FEC31BAB9E8}"/>
            </c:ext>
          </c:extLst>
        </c:ser>
        <c:axId val="154065536"/>
        <c:axId val="154071424"/>
      </c:barChart>
      <c:catAx>
        <c:axId val="154065536"/>
        <c:scaling>
          <c:orientation val="minMax"/>
        </c:scaling>
        <c:axPos val="b"/>
        <c:numFmt formatCode="General" sourceLinked="0"/>
        <c:tickLblPos val="nextTo"/>
        <c:crossAx val="154071424"/>
        <c:crosses val="autoZero"/>
        <c:auto val="1"/>
        <c:lblAlgn val="ctr"/>
        <c:lblOffset val="100"/>
      </c:catAx>
      <c:valAx>
        <c:axId val="154071424"/>
        <c:scaling>
          <c:orientation val="minMax"/>
        </c:scaling>
        <c:axPos val="l"/>
        <c:majorGridlines/>
        <c:numFmt formatCode="General" sourceLinked="1"/>
        <c:tickLblPos val="nextTo"/>
        <c:crossAx val="15406553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91-46CD-80B0-0A1963AA66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91-46CD-80B0-0A1963AA66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91-46CD-80B0-0A1963AA662D}"/>
            </c:ext>
          </c:extLst>
        </c:ser>
        <c:axId val="154744320"/>
        <c:axId val="154745856"/>
      </c:barChart>
      <c:catAx>
        <c:axId val="154744320"/>
        <c:scaling>
          <c:orientation val="minMax"/>
        </c:scaling>
        <c:axPos val="b"/>
        <c:numFmt formatCode="General" sourceLinked="0"/>
        <c:tickLblPos val="nextTo"/>
        <c:crossAx val="154745856"/>
        <c:crosses val="autoZero"/>
        <c:auto val="1"/>
        <c:lblAlgn val="ctr"/>
        <c:lblOffset val="100"/>
      </c:catAx>
      <c:valAx>
        <c:axId val="154745856"/>
        <c:scaling>
          <c:orientation val="minMax"/>
        </c:scaling>
        <c:axPos val="l"/>
        <c:majorGridlines/>
        <c:numFmt formatCode="General" sourceLinked="1"/>
        <c:tickLblPos val="nextTo"/>
        <c:crossAx val="154744320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91-46CD-80B0-0A1963AA66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91-46CD-80B0-0A1963AA66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91-46CD-80B0-0A1963AA662D}"/>
            </c:ext>
          </c:extLst>
        </c:ser>
        <c:axId val="154934656"/>
        <c:axId val="154936448"/>
      </c:barChart>
      <c:catAx>
        <c:axId val="154934656"/>
        <c:scaling>
          <c:orientation val="minMax"/>
        </c:scaling>
        <c:axPos val="b"/>
        <c:numFmt formatCode="General" sourceLinked="0"/>
        <c:tickLblPos val="nextTo"/>
        <c:crossAx val="154936448"/>
        <c:crosses val="autoZero"/>
        <c:auto val="1"/>
        <c:lblAlgn val="ctr"/>
        <c:lblOffset val="100"/>
      </c:catAx>
      <c:valAx>
        <c:axId val="154936448"/>
        <c:scaling>
          <c:orientation val="minMax"/>
        </c:scaling>
        <c:axPos val="l"/>
        <c:majorGridlines/>
        <c:numFmt formatCode="General" sourceLinked="1"/>
        <c:tickLblPos val="nextTo"/>
        <c:crossAx val="15493465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2021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9.5334752595057845E-3"/>
                  <c:y val="-4.5810205792429989E-3"/>
                </c:manualLayout>
              </c:layout>
              <c:showVal val="1"/>
            </c:dLbl>
            <c:dLbl>
              <c:idx val="1"/>
              <c:layout>
                <c:manualLayout>
                  <c:x val="-4.7667376297528524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3.1778250865019081E-3"/>
                  <c:y val="2.290510289621509E-3"/>
                </c:manualLayout>
              </c:layout>
              <c:showVal val="1"/>
            </c:dLbl>
            <c:dLbl>
              <c:idx val="3"/>
              <c:layout>
                <c:manualLayout>
                  <c:x val="-3.1778250865019081E-3"/>
                  <c:y val="-9.1620411584860343E-3"/>
                </c:manualLayout>
              </c:layout>
              <c:showVal val="1"/>
            </c:dLbl>
            <c:dLbl>
              <c:idx val="4"/>
              <c:layout>
                <c:manualLayout>
                  <c:x val="-3.1778250865019081E-3"/>
                  <c:y val="-4.5810205792429989E-3"/>
                </c:manualLayout>
              </c:layout>
              <c:showVal val="1"/>
            </c:dLbl>
            <c:dLbl>
              <c:idx val="6"/>
              <c:layout>
                <c:manualLayout>
                  <c:x val="-1.1122387802756655E-2"/>
                  <c:y val="-6.8715308688644975E-3"/>
                </c:manualLayout>
              </c:layout>
              <c:showVal val="1"/>
            </c:dLbl>
            <c:dLbl>
              <c:idx val="7"/>
              <c:layout>
                <c:manualLayout>
                  <c:x val="-6.3556501730037034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ЕНВД</c:v>
                </c:pt>
                <c:pt idx="4">
                  <c:v>Патент</c:v>
                </c:pt>
                <c:pt idx="5">
                  <c:v>Налог на имущество физ.лиц</c:v>
                </c:pt>
                <c:pt idx="6">
                  <c:v>Земельный налог</c:v>
                </c:pt>
                <c:pt idx="7">
                  <c:v>Госпошлина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113.6</c:v>
                </c:pt>
                <c:pt idx="1">
                  <c:v>2.6</c:v>
                </c:pt>
                <c:pt idx="2">
                  <c:v>7.2</c:v>
                </c:pt>
                <c:pt idx="3">
                  <c:v>3.9</c:v>
                </c:pt>
                <c:pt idx="4">
                  <c:v>5.4</c:v>
                </c:pt>
                <c:pt idx="5">
                  <c:v>8.7000000000000011</c:v>
                </c:pt>
                <c:pt idx="6">
                  <c:v>15.1</c:v>
                </c:pt>
                <c:pt idx="7">
                  <c:v>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2022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0"/>
                  <c:y val="9.1620411584860395E-3"/>
                </c:manualLayout>
              </c:layout>
              <c:showVal val="1"/>
            </c:dLbl>
            <c:dLbl>
              <c:idx val="1"/>
              <c:layout>
                <c:manualLayout>
                  <c:x val="4.7667376297528524E-3"/>
                  <c:y val="-1.1452551448107577E-2"/>
                </c:manualLayout>
              </c:layout>
              <c:showVal val="1"/>
            </c:dLbl>
            <c:dLbl>
              <c:idx val="2"/>
              <c:layout>
                <c:manualLayout>
                  <c:x val="7.9445627162547834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9.5333501482818186E-3"/>
                  <c:y val="-1.3743061737729033E-2"/>
                </c:manualLayout>
              </c:layout>
              <c:showVal val="1"/>
            </c:dLbl>
            <c:dLbl>
              <c:idx val="4"/>
              <c:layout>
                <c:manualLayout>
                  <c:x val="1.5889125432509616E-3"/>
                  <c:y val="-9.1620411584860811E-3"/>
                </c:manualLayout>
              </c:layout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10,7</a:t>
                    </a:r>
                  </a:p>
                </c:rich>
              </c:tx>
              <c:showVal val="1"/>
            </c:dLbl>
            <c:dLbl>
              <c:idx val="6"/>
              <c:layout>
                <c:manualLayout>
                  <c:x val="9.5334752595057845E-3"/>
                  <c:y val="-1.374306173772908E-2"/>
                </c:manualLayout>
              </c:layout>
              <c:showVal val="1"/>
            </c:dLbl>
            <c:dLbl>
              <c:idx val="7"/>
              <c:layout>
                <c:manualLayout>
                  <c:x val="4.7667376297528524E-3"/>
                  <c:y val="-9.1620411584860811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ЕНВД</c:v>
                </c:pt>
                <c:pt idx="4">
                  <c:v>Патент</c:v>
                </c:pt>
                <c:pt idx="5">
                  <c:v>Налог на имущество физ.лиц</c:v>
                </c:pt>
                <c:pt idx="6">
                  <c:v>Земельный налог</c:v>
                </c:pt>
                <c:pt idx="7">
                  <c:v>Госпошлина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133</c:v>
                </c:pt>
                <c:pt idx="1">
                  <c:v>3.1</c:v>
                </c:pt>
                <c:pt idx="2">
                  <c:v>9.3000000000000007</c:v>
                </c:pt>
                <c:pt idx="3">
                  <c:v>0.1</c:v>
                </c:pt>
                <c:pt idx="4">
                  <c:v>5.6</c:v>
                </c:pt>
                <c:pt idx="5">
                  <c:v>10.7</c:v>
                </c:pt>
                <c:pt idx="6">
                  <c:v>13.7</c:v>
                </c:pt>
                <c:pt idx="7">
                  <c:v>3.3</c:v>
                </c:pt>
              </c:numCache>
            </c:numRef>
          </c:val>
        </c:ser>
        <c:axId val="116686208"/>
        <c:axId val="107848832"/>
      </c:barChart>
      <c:catAx>
        <c:axId val="11668620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ru-RU"/>
          </a:p>
        </c:txPr>
        <c:crossAx val="107848832"/>
        <c:crosses val="autoZero"/>
        <c:auto val="1"/>
        <c:lblAlgn val="ctr"/>
        <c:lblOffset val="100"/>
      </c:catAx>
      <c:valAx>
        <c:axId val="1078488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1668620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2-4305-B634-8FEC31BAB9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2-4305-B634-8FEC31BAB9E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2-4305-B634-8FEC31BAB9E8}"/>
            </c:ext>
          </c:extLst>
        </c:ser>
        <c:axId val="155265280"/>
        <c:axId val="155275264"/>
      </c:barChart>
      <c:catAx>
        <c:axId val="155265280"/>
        <c:scaling>
          <c:orientation val="minMax"/>
        </c:scaling>
        <c:axPos val="b"/>
        <c:numFmt formatCode="General" sourceLinked="0"/>
        <c:tickLblPos val="nextTo"/>
        <c:crossAx val="155275264"/>
        <c:crosses val="autoZero"/>
        <c:auto val="1"/>
        <c:lblAlgn val="ctr"/>
        <c:lblOffset val="100"/>
      </c:catAx>
      <c:valAx>
        <c:axId val="155275264"/>
        <c:scaling>
          <c:orientation val="minMax"/>
        </c:scaling>
        <c:axPos val="l"/>
        <c:majorGridlines/>
        <c:numFmt formatCode="General" sourceLinked="1"/>
        <c:tickLblPos val="nextTo"/>
        <c:crossAx val="155265280"/>
        <c:crosses val="autoZero"/>
        <c:crossBetween val="between"/>
      </c:valAx>
      <c:spPr>
        <a:noFill/>
        <a:ln w="25400">
          <a:noFill/>
        </a:ln>
      </c:spPr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vert="horz"/>
          <a:lstStyle/>
          <a:p>
            <a:pPr algn="ctr">
              <a:defRPr>
                <a:solidFill>
                  <a:srgbClr val="002060"/>
                </a:solidFill>
              </a:defRPr>
            </a:pPr>
            <a:r>
              <a:rPr lang="ru-RU" dirty="0">
                <a:solidFill>
                  <a:srgbClr val="002060"/>
                </a:solidFill>
              </a:rPr>
              <a:t>Количество присвоенных знаков </a:t>
            </a:r>
            <a:r>
              <a:rPr lang="ru-RU" dirty="0" smtClean="0">
                <a:solidFill>
                  <a:srgbClr val="002060"/>
                </a:solidFill>
              </a:rPr>
              <a:t>ВФСК </a:t>
            </a:r>
            <a:r>
              <a:rPr lang="ru-RU" dirty="0">
                <a:solidFill>
                  <a:srgbClr val="002060"/>
                </a:solidFill>
              </a:rPr>
              <a:t>ГТО</a:t>
            </a:r>
          </a:p>
        </c:rich>
      </c:tx>
      <c:layout>
        <c:manualLayout>
          <c:xMode val="edge"/>
          <c:yMode val="edge"/>
          <c:x val="0.21632000869959836"/>
          <c:y val="2.5985254791819182E-2"/>
        </c:manualLayout>
      </c:layout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1.7935860233985346E-2"/>
          <c:y val="0.24554400655342662"/>
          <c:w val="0.96711758957102656"/>
          <c:h val="0.63982706375646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золото</c:v>
                </c:pt>
              </c:strCache>
            </c:strRef>
          </c:tx>
          <c:dLbls>
            <c:dLbl>
              <c:idx val="0"/>
              <c:layout>
                <c:manualLayout>
                  <c:x val="1.3451895175488981E-2"/>
                  <c:y val="-2.3716330280711715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серебро</c:v>
                </c:pt>
              </c:strCache>
            </c:strRef>
          </c:tx>
          <c:dLbls>
            <c:dLbl>
              <c:idx val="0"/>
              <c:layout>
                <c:manualLayout>
                  <c:x val="1.4946550194987815E-2"/>
                  <c:y val="-2.3716330280711791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бронза</c:v>
                </c:pt>
              </c:strCache>
            </c:strRef>
          </c:tx>
          <c:dLbls>
            <c:dLbl>
              <c:idx val="0"/>
              <c:layout>
                <c:manualLayout>
                  <c:x val="7.4732750974939016E-3"/>
                  <c:y val="-3.1622084945545803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228</c:v>
                </c:pt>
              </c:numCache>
            </c:numRef>
          </c:val>
        </c:ser>
        <c:dLbls>
          <c:showVal val="1"/>
        </c:dLbls>
        <c:gapWidth val="79"/>
        <c:shape val="cylinder"/>
        <c:axId val="155616768"/>
        <c:axId val="155618304"/>
        <c:axId val="0"/>
      </c:bar3DChart>
      <c:catAx>
        <c:axId val="155616768"/>
        <c:scaling>
          <c:orientation val="minMax"/>
        </c:scaling>
        <c:delete val="1"/>
        <c:axPos val="b"/>
        <c:majorGridlines/>
        <c:numFmt formatCode="General" sourceLinked="1"/>
        <c:majorTickMark val="none"/>
        <c:tickLblPos val="none"/>
        <c:crossAx val="155618304"/>
        <c:crosses val="autoZero"/>
        <c:auto val="1"/>
        <c:lblAlgn val="ctr"/>
        <c:lblOffset val="100"/>
      </c:catAx>
      <c:valAx>
        <c:axId val="15561830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56167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5528735978488309E-2"/>
          <c:y val="0.13727802510818618"/>
          <c:w val="0.41037683666033342"/>
          <c:h val="0.10970856925168475"/>
        </c:manualLayout>
      </c:layout>
      <c:txPr>
        <a:bodyPr rot="0" vert="horz"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Y val="0"/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1.7782479297172517E-3"/>
                  <c:y val="0.1121836774158361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-1.64658520848113E-3"/>
                  <c:y val="0.12792625764620141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8.4957173561913471E-3"/>
                  <c:y val="0.1085791577071900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2021 года</c:v>
                </c:pt>
                <c:pt idx="1">
                  <c:v>план 2022 года</c:v>
                </c:pt>
                <c:pt idx="2">
                  <c:v>факт 2022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933.3</c:v>
                </c:pt>
                <c:pt idx="1">
                  <c:v>990.5</c:v>
                </c:pt>
                <c:pt idx="2">
                  <c:v>861.1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5CB-4FDC-B5D0-F5220F90BCF5}"/>
            </c:ext>
          </c:extLst>
        </c:ser>
        <c:shape val="box"/>
        <c:axId val="116665728"/>
        <c:axId val="116667520"/>
        <c:axId val="114734848"/>
      </c:bar3DChart>
      <c:catAx>
        <c:axId val="11666572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116667520"/>
        <c:crosses val="autoZero"/>
        <c:auto val="1"/>
        <c:lblAlgn val="ctr"/>
        <c:lblOffset val="100"/>
      </c:catAx>
      <c:valAx>
        <c:axId val="1166675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6665728"/>
        <c:crosses val="autoZero"/>
        <c:crossBetween val="between"/>
      </c:valAx>
      <c:serAx>
        <c:axId val="114734848"/>
        <c:scaling>
          <c:orientation val="minMax"/>
        </c:scaling>
        <c:delete val="1"/>
        <c:axPos val="b"/>
        <c:tickLblPos val="none"/>
        <c:crossAx val="116667520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3849"/>
        </c:manualLayout>
      </c:layout>
      <c:bar3DChart>
        <c:barDir val="col"/>
        <c:grouping val="clustered"/>
        <c:gapWidth val="75"/>
        <c:shape val="box"/>
        <c:axId val="95097984"/>
        <c:axId val="95099520"/>
        <c:axId val="0"/>
      </c:bar3DChart>
      <c:catAx>
        <c:axId val="9509798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95099520"/>
        <c:crosses val="autoZero"/>
        <c:auto val="1"/>
        <c:lblAlgn val="ctr"/>
        <c:lblOffset val="100"/>
      </c:catAx>
      <c:valAx>
        <c:axId val="95099520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95097984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9.9274638676510693E-2"/>
          <c:y val="2.4375436272280008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45211927210107966"/>
                  <c:y val="-0.38737729350826955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45088,2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9133211840098568"/>
                  <c:y val="-0.3643683196625959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38466,1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-0.45374472280857675"/>
                  <c:y val="-0.3634273864748808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32592,1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0.12211884916827416"/>
                  <c:y val="-0.3991870400144240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32370,7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2.2046161537606992E-2"/>
                  <c:y val="-0.409309867037841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36462.6</c:v>
                </c:pt>
                <c:pt idx="1">
                  <c:v>38446.1</c:v>
                </c:pt>
                <c:pt idx="2">
                  <c:v>45088.2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07770624"/>
        <c:axId val="107772160"/>
        <c:axId val="0"/>
      </c:bar3DChart>
      <c:catAx>
        <c:axId val="1077706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</a:defRPr>
            </a:pPr>
            <a:endParaRPr lang="ru-RU"/>
          </a:p>
        </c:txPr>
        <c:crossAx val="107772160"/>
        <c:crosses val="autoZero"/>
        <c:lblAlgn val="ctr"/>
        <c:lblOffset val="100"/>
      </c:catAx>
      <c:valAx>
        <c:axId val="10777216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07770624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3904"/>
        </c:manualLayout>
      </c:layout>
      <c:bar3DChart>
        <c:barDir val="col"/>
        <c:grouping val="clustered"/>
        <c:gapWidth val="75"/>
        <c:shape val="box"/>
        <c:axId val="107714048"/>
        <c:axId val="107715584"/>
        <c:axId val="0"/>
      </c:bar3DChart>
      <c:catAx>
        <c:axId val="107714048"/>
        <c:scaling>
          <c:orientation val="minMax"/>
        </c:scaling>
        <c:axPos val="b"/>
        <c:numFmt formatCode="General" sourceLinked="0"/>
        <c:majorTickMark val="none"/>
        <c:tickLblPos val="nextTo"/>
        <c:crossAx val="107715584"/>
        <c:crosses val="autoZero"/>
        <c:auto val="1"/>
        <c:lblAlgn val="ctr"/>
        <c:lblOffset val="100"/>
      </c:catAx>
      <c:valAx>
        <c:axId val="107715584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107714048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400" b="1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649938727346793"/>
          <c:y val="3.6902261755862253E-2"/>
          <c:w val="0.83500612726532053"/>
          <c:h val="0.84041046266726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1.78</c:v>
                </c:pt>
                <c:pt idx="1">
                  <c:v>0.63000000000000123</c:v>
                </c:pt>
                <c:pt idx="2">
                  <c:v>0.73000000000000065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BA-47FF-B2EA-1948F509446F}"/>
            </c:ext>
          </c:extLst>
        </c:ser>
        <c:shape val="box"/>
        <c:axId val="117807744"/>
        <c:axId val="117813632"/>
        <c:axId val="0"/>
      </c:bar3DChart>
      <c:catAx>
        <c:axId val="117807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17813632"/>
        <c:crosses val="autoZero"/>
        <c:auto val="1"/>
        <c:lblAlgn val="ctr"/>
        <c:lblOffset val="100"/>
      </c:catAx>
      <c:valAx>
        <c:axId val="1178136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17807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946395755662872"/>
          <c:y val="3.5353815905977012E-2"/>
          <c:w val="0.88053604244337169"/>
          <c:h val="0.7208311730795431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857188909793267E-2"/>
                  <c:y val="-0.2730285860493624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255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88-4598-92FF-4A58262A6590}"/>
                </c:ext>
              </c:extLst>
            </c:dLbl>
            <c:dLbl>
              <c:idx val="1"/>
              <c:layout>
                <c:manualLayout>
                  <c:x val="1.9856855613492871E-2"/>
                  <c:y val="-0.206804462803796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78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88-4598-92FF-4A58262A6590}"/>
                </c:ext>
              </c:extLst>
            </c:dLbl>
            <c:dLbl>
              <c:idx val="2"/>
              <c:layout>
                <c:manualLayout>
                  <c:x val="3.8397372969487986E-3"/>
                  <c:y val="-0.21567090188632276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89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88-4598-92FF-4A58262A6590}"/>
                </c:ext>
              </c:extLst>
            </c:dLbl>
            <c:dLbl>
              <c:idx val="3"/>
              <c:layout>
                <c:manualLayout>
                  <c:x val="6.5944403263025423E-3"/>
                  <c:y val="-0.1801500170014779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128</a:t>
                    </a:r>
                  </a:p>
                  <a:p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</c:dLbl>
            <c:dLbl>
              <c:idx val="4"/>
              <c:layout>
                <c:manualLayout>
                  <c:x val="1.7836815945769243E-2"/>
                  <c:y val="-0.2395070581383227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128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88-4598-92FF-4A58262A65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0</c:formatCode>
                <c:ptCount val="3"/>
                <c:pt idx="0">
                  <c:v>255</c:v>
                </c:pt>
                <c:pt idx="1">
                  <c:v>78</c:v>
                </c:pt>
                <c:pt idx="2">
                  <c:v>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E88-4598-92FF-4A58262A6590}"/>
            </c:ext>
          </c:extLst>
        </c:ser>
        <c:gapWidth val="75"/>
        <c:shape val="cylinder"/>
        <c:axId val="117869952"/>
        <c:axId val="117875840"/>
        <c:axId val="0"/>
      </c:bar3DChart>
      <c:catAx>
        <c:axId val="1178699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17875840"/>
        <c:crosses val="autoZero"/>
        <c:auto val="1"/>
        <c:lblAlgn val="ctr"/>
        <c:lblOffset val="100"/>
      </c:catAx>
      <c:valAx>
        <c:axId val="117875840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1786995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0.25276</cdr:x>
      <cdr:y>0.88737</cdr:y>
    </cdr:from>
    <cdr:to>
      <cdr:x>0.70359</cdr:x>
      <cdr:y>0.92522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20513" y="5065073"/>
          <a:ext cx="3960530" cy="216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002060"/>
              </a:solidFill>
            </a:rPr>
            <a:t>              </a:t>
          </a:r>
          <a:r>
            <a:rPr lang="ru-RU" sz="1400" b="1" dirty="0" smtClean="0">
              <a:solidFill>
                <a:srgbClr val="C00000"/>
              </a:solidFill>
            </a:rPr>
            <a:t>105,6%                  105,5%                   117,2%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0.82452</cdr:x>
      <cdr:y>0.08388</cdr:y>
    </cdr:from>
    <cdr:to>
      <cdr:x>0.93928</cdr:x>
      <cdr:y>0.13434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43403" y="478791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>
            <a:solidFill>
              <a:srgbClr val="00206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0.28409</cdr:x>
      <cdr:y>0.13208</cdr:y>
    </cdr:from>
    <cdr:to>
      <cdr:x>0.4081</cdr:x>
      <cdr:y>0.20755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0200" y="504056"/>
          <a:ext cx="785815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36462,6</a:t>
          </a:r>
          <a:endParaRPr lang="ru-RU" sz="1400" b="1" dirty="0">
            <a:solidFill>
              <a:srgbClr val="C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0.0512</cdr:x>
      <cdr:y>0.05619</cdr:y>
    </cdr:from>
    <cdr:to>
      <cdr:x>0.50991</cdr:x>
      <cdr:y>0.13096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49797" y="320711"/>
          <a:ext cx="4029757" cy="42678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0.56759</cdr:x>
      <cdr:y>0.28326</cdr:y>
    </cdr:from>
    <cdr:to>
      <cdr:x>0.97743</cdr:x>
      <cdr:y>0.43465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986301" y="1616855"/>
          <a:ext cx="3600400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Численность зарегистрированных граждан (город ), чел</a:t>
          </a:r>
          <a:r>
            <a:rPr lang="ru-RU" sz="1600" dirty="0" smtClean="0">
              <a:solidFill>
                <a:srgbClr val="002060"/>
              </a:solidFill>
            </a:rPr>
            <a:t>.</a:t>
          </a:r>
          <a:endParaRPr lang="ru-RU" sz="1600" dirty="0">
            <a:solidFill>
              <a:srgbClr val="00206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0.22</cdr:x>
      <cdr:y>0.20833</cdr:y>
    </cdr:from>
    <cdr:to>
      <cdr:x>0.36893</cdr:x>
      <cdr:y>0.29167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0"/>
          <a:ext cx="536208" cy="2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0.74242</cdr:x>
      <cdr:y>0.53226</cdr:y>
    </cdr:from>
    <cdr:to>
      <cdr:x>0.91263</cdr:x>
      <cdr:y>0.61559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28392" y="2376264"/>
          <a:ext cx="808928" cy="372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0,73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0.89362</cdr:x>
      <cdr:y>0.14583</cdr:y>
    </cdr:from>
    <cdr:to>
      <cdr:x>1</cdr:x>
      <cdr:y>0.29167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504056"/>
          <a:ext cx="3600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</cdr:x>
      <cdr:y>0.0625</cdr:y>
    </cdr:from>
    <cdr:to>
      <cdr:x>0.47021</cdr:x>
      <cdr:y>0.14584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80120" y="216024"/>
          <a:ext cx="612824" cy="288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0.28788</cdr:x>
      <cdr:y>0.14516</cdr:y>
    </cdr:from>
    <cdr:to>
      <cdr:x>0.44788</cdr:x>
      <cdr:y>0.24932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368152" y="648072"/>
          <a:ext cx="760405" cy="465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1,78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</cdr:x>
      <cdr:y>0.54839</cdr:y>
    </cdr:from>
    <cdr:to>
      <cdr:x>0.66</cdr:x>
      <cdr:y>0.63173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376264" y="2448272"/>
          <a:ext cx="760405" cy="37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0,63</a:t>
          </a:r>
          <a:endParaRPr lang="ru-RU" sz="1400" b="1" dirty="0">
            <a:solidFill>
              <a:srgbClr val="C0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0.53125</cdr:x>
      <cdr:y>0.19777</cdr:y>
    </cdr:from>
    <cdr:to>
      <cdr:x>0.62741</cdr:x>
      <cdr:y>0.27353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72408" y="792088"/>
          <a:ext cx="664732" cy="3034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C00000"/>
              </a:solidFill>
            </a:rPr>
            <a:t>835,8</a:t>
          </a:r>
          <a:endParaRPr lang="ru-RU" sz="1600" b="1" dirty="0">
            <a:solidFill>
              <a:srgbClr val="C000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0.09876</cdr:x>
      <cdr:y>0.01067</cdr:y>
    </cdr:from>
    <cdr:to>
      <cdr:x>0.44658</cdr:x>
      <cdr:y>0.11047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899592" y="64170"/>
          <a:ext cx="3168352" cy="6001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effectLst/>
              <a:latin typeface="Arial"/>
              <a:cs typeface="Arial"/>
            </a:rPr>
            <a:t>Предоставление</a:t>
          </a:r>
        </a:p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effectLst/>
              <a:latin typeface="Arial"/>
              <a:cs typeface="Arial"/>
            </a:rPr>
            <a:t>жилых помещений и социальные выплаты в 2022 году</a:t>
          </a:r>
        </a:p>
      </cdr:txBody>
    </cdr:sp>
  </cdr:relSizeAnchor>
  <cdr:relSizeAnchor xmlns:cdr="http://schemas.openxmlformats.org/drawingml/2006/chartDrawing">
    <cdr:from>
      <cdr:x>0.24895</cdr:x>
      <cdr:y>0.09449</cdr:y>
    </cdr:from>
    <cdr:to>
      <cdr:x>0.28057</cdr:x>
      <cdr:y>0.15436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67744" y="568226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0.20152</cdr:x>
      <cdr:y>0.10647</cdr:y>
    </cdr:from>
    <cdr:to>
      <cdr:x>0.24105</cdr:x>
      <cdr:y>0.16634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35696" y="640234"/>
          <a:ext cx="360082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2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0.15409</cdr:x>
      <cdr:y>0.14239</cdr:y>
    </cdr:from>
    <cdr:to>
      <cdr:x>0.18571</cdr:x>
      <cdr:y>0.19029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03648" y="85625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0.15409</cdr:x>
      <cdr:y>0.14239</cdr:y>
    </cdr:from>
    <cdr:to>
      <cdr:x>0.18571</cdr:x>
      <cdr:y>0.19029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403648" y="85625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accent1">
                  <a:lumMod val="50000"/>
                </a:schemeClr>
              </a:solidFill>
            </a:rPr>
            <a:t>2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0.05769</cdr:x>
      <cdr:y>0</cdr:y>
    </cdr:from>
    <cdr:to>
      <cdr:x>0.95016</cdr:x>
      <cdr:y>0.09858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216024" y="0"/>
          <a:ext cx="3341779" cy="62854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latin typeface="Arial"/>
              <a:cs typeface="Arial"/>
            </a:rPr>
            <a:t>Планируемое Предоставление</a:t>
          </a:r>
        </a:p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latin typeface="Arial"/>
              <a:cs typeface="Arial"/>
            </a:rPr>
            <a:t>жилых помещений и социальные выплаты в 2023 году</a:t>
          </a:r>
        </a:p>
      </cdr:txBody>
    </cdr:sp>
  </cdr:relSizeAnchor>
  <cdr:relSizeAnchor xmlns:cdr="http://schemas.openxmlformats.org/drawingml/2006/chartDrawing">
    <cdr:from>
      <cdr:x>0.15385</cdr:x>
      <cdr:y>0.5308</cdr:y>
    </cdr:from>
    <cdr:to>
      <cdr:x>0.25</cdr:x>
      <cdr:y>0.57597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6064" y="3384376"/>
          <a:ext cx="3600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0.05769</cdr:x>
      <cdr:y>0.5308</cdr:y>
    </cdr:from>
    <cdr:to>
      <cdr:x>0.21154</cdr:x>
      <cdr:y>0.58727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6024" y="3384376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002060"/>
              </a:solidFill>
            </a:rPr>
            <a:t>70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0.23598</cdr:y>
    </cdr:from>
    <cdr:to>
      <cdr:x>0.1325</cdr:x>
      <cdr:y>0.28441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080120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40 %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0.47222</cdr:x>
      <cdr:y>0.80233</cdr:y>
    </cdr:from>
    <cdr:to>
      <cdr:x>0.60113</cdr:x>
      <cdr:y>0.87264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72408" y="3672408"/>
          <a:ext cx="1002516" cy="321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57,5%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0.2963</cdr:x>
      <cdr:y>0.09439</cdr:y>
    </cdr:from>
    <cdr:to>
      <cdr:x>0.4288</cdr:x>
      <cdr:y>0.14282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04256" y="432048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2,5%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0.60177</cdr:x>
      <cdr:y>0</cdr:y>
    </cdr:from>
    <cdr:to>
      <cdr:x>0.95575</cdr:x>
      <cdr:y>0.40341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96544" y="0"/>
          <a:ext cx="2880320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71CE9-0601-456D-8F5D-A69CCE630A60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67623-A041-40EB-A880-60073C159D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017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3DC7E-5132-4776-B9B0-2B7FE310F3A9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DBA3E-5DA5-4558-A57B-34017B604B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091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None/>
            </a:pPr>
            <a:fld id="{BA4F6FFB-00EA-4098-A3C5-C86BAC62EDE3}" type="slidenum">
              <a:rPr lang="ru-RU" sz="1400" b="0" strike="noStrike" spc="-1" smtClean="0">
                <a:latin typeface="Times New Roman"/>
              </a:rPr>
              <a:pPr algn="r">
                <a:buNone/>
              </a:pPr>
              <a:t>32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119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None/>
            </a:pPr>
            <a:fld id="{BA4F6FFB-00EA-4098-A3C5-C86BAC62EDE3}" type="slidenum">
              <a:rPr lang="ru-RU" sz="1400" b="0" strike="noStrike" spc="-1" smtClean="0">
                <a:latin typeface="Times New Roman"/>
              </a:rPr>
              <a:pPr algn="r">
                <a:buNone/>
              </a:pPr>
              <a:t>34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9243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1786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36338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7438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77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D2BF1-334D-48CD-9300-411963449A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053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C475D-7428-40EE-845E-F543496CF34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79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EFC65-FED2-41CA-831A-71B6D4DDD3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819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397-3FEF-43EF-A160-E1763694D38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5041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9F8AA-8680-4519-BC6F-B6F77DCC3C4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0455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74C49-56BE-48BA-9731-68475E0216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4038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5F5A-FA7B-4A79-A997-8EADB494A12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6322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7488E-131E-4412-B567-18ECF6983BC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3632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4B370-BB7F-40CD-BFC4-1403C2FF92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659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4E2-2877-4167-8284-9A5783C0EDD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273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81D4-0902-4991-911E-FCE708DB73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627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3620E-DB5C-4AF2-B21C-3D17FE1DBB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986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chart" Target="../charts/char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chart" Target="../charts/chart22.xml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4.jpeg"/><Relationship Id="rId5" Type="http://schemas.openxmlformats.org/officeDocument/2006/relationships/package" Target="../embeddings/______Microsoft_Office_PowerPoint22.sldx"/><Relationship Id="rId4" Type="http://schemas.openxmlformats.org/officeDocument/2006/relationships/chart" Target="../charts/char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3.jpeg"/><Relationship Id="rId3" Type="http://schemas.openxmlformats.org/officeDocument/2006/relationships/chart" Target="../charts/chart24.xml"/><Relationship Id="rId7" Type="http://schemas.openxmlformats.org/officeDocument/2006/relationships/image" Target="../media/image67.jpeg"/><Relationship Id="rId12" Type="http://schemas.openxmlformats.org/officeDocument/2006/relationships/image" Target="../media/image7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64.jpeg"/><Relationship Id="rId7" Type="http://schemas.openxmlformats.org/officeDocument/2006/relationships/image" Target="../media/image78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png"/><Relationship Id="rId9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gif"/><Relationship Id="rId13" Type="http://schemas.openxmlformats.org/officeDocument/2006/relationships/image" Target="../media/image90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5" Type="http://schemas.openxmlformats.org/officeDocument/2006/relationships/image" Target="../media/image92.jpeg"/><Relationship Id="rId10" Type="http://schemas.openxmlformats.org/officeDocument/2006/relationships/image" Target="../media/image87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86.jpeg"/><Relationship Id="rId1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9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3.jpeg"/><Relationship Id="rId5" Type="http://schemas.openxmlformats.org/officeDocument/2006/relationships/image" Target="../media/image83.jpeg"/><Relationship Id="rId4" Type="http://schemas.openxmlformats.org/officeDocument/2006/relationships/image" Target="../media/image3.jpeg"/><Relationship Id="rId9" Type="http://schemas.openxmlformats.org/officeDocument/2006/relationships/image" Target="../media/image9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6.xml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chart" Target="../charts/chart27.xml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3.jpeg"/><Relationship Id="rId7" Type="http://schemas.openxmlformats.org/officeDocument/2006/relationships/image" Target="../media/image117.jpeg"/><Relationship Id="rId12" Type="http://schemas.openxmlformats.org/officeDocument/2006/relationships/image" Target="../media/image1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5" Type="http://schemas.openxmlformats.org/officeDocument/2006/relationships/image" Target="../media/image115.png"/><Relationship Id="rId10" Type="http://schemas.openxmlformats.org/officeDocument/2006/relationships/image" Target="../media/image120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3999" cy="6848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899592" y="3068960"/>
            <a:ext cx="7366843" cy="1315393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Доклад о результатах деятельности </a:t>
            </a:r>
          </a:p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 городского округа город Буй</a:t>
            </a:r>
          </a:p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за 2022 год </a:t>
            </a:r>
          </a:p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и </a:t>
            </a:r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задачи на </a:t>
            </a:r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2023 год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067175" y="5445125"/>
            <a:ext cx="41767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Доклад  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Главы городского округа город Буй</a:t>
            </a:r>
            <a:endParaRPr lang="ru-RU" sz="1600" b="1" dirty="0">
              <a:solidFill>
                <a:srgbClr val="C00000"/>
              </a:solidFill>
            </a:endParaRPr>
          </a:p>
          <a:p>
            <a:r>
              <a:rPr lang="ru-RU" sz="1600" b="1" dirty="0">
                <a:solidFill>
                  <a:srgbClr val="C00000"/>
                </a:solidFill>
              </a:rPr>
              <a:t>Игоря Александровича  Ральникова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1651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потребительского  рынка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36083522"/>
              </p:ext>
            </p:extLst>
          </p:nvPr>
        </p:nvGraphicFramePr>
        <p:xfrm>
          <a:off x="323528" y="1916832"/>
          <a:ext cx="468052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27342273"/>
              </p:ext>
            </p:extLst>
          </p:nvPr>
        </p:nvGraphicFramePr>
        <p:xfrm>
          <a:off x="3923928" y="4077072"/>
          <a:ext cx="468890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1340768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Оборот розничной торговли, млн. руб.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aphicFrame>
        <p:nvGraphicFramePr>
          <p:cNvPr id="12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18120916"/>
              </p:ext>
            </p:extLst>
          </p:nvPr>
        </p:nvGraphicFramePr>
        <p:xfrm>
          <a:off x="5076056" y="4941168"/>
          <a:ext cx="3384376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48064" y="4437112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Объем платных услуг, млн. руб.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2276872"/>
            <a:ext cx="38854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Объем  услуг общественного питания, млн. руб.</a:t>
            </a:r>
            <a:endParaRPr lang="ru-RU" sz="1200" b="1" dirty="0">
              <a:solidFill>
                <a:srgbClr val="002060"/>
              </a:solidFill>
            </a:endParaRP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18120916"/>
              </p:ext>
            </p:extLst>
          </p:nvPr>
        </p:nvGraphicFramePr>
        <p:xfrm>
          <a:off x="4788024" y="2636912"/>
          <a:ext cx="3880048" cy="1448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740233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</p:nvPr>
        </p:nvGraphicFramePr>
        <p:xfrm>
          <a:off x="1012936" y="1825627"/>
          <a:ext cx="7118127" cy="4351334"/>
        </p:xfrm>
        <a:graphic>
          <a:graphicData uri="http://schemas.openxmlformats.org/drawingml/2006/table">
            <a:tbl>
              <a:tblPr/>
              <a:tblGrid>
                <a:gridCol w="297829"/>
                <a:gridCol w="3465460"/>
                <a:gridCol w="1182809"/>
                <a:gridCol w="1157281"/>
                <a:gridCol w="1014748"/>
              </a:tblGrid>
              <a:tr h="9259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товара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Средние розничные цены, руб.* (на  15.02.2022)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Средние розничные цены, руб.* (на 14.03.2023)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 розничных цен,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к предыдущему году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Свинина (кроме бескостного мяса),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218,7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183,7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84,0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Куры (кроме окорочков)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177,12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163,22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92,2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Рыба мороженая неразделанная,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234,6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306,31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130,6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Масло подсолнечное рафинированное,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144,47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139,09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96,3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Сахар-песок,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64,08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67,25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104,9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Соль поваренная пищевая,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22,11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18,97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85,8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Крупа гречневая – ядрица,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129,19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112,36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87,0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Картофель,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44,43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32,6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73,4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Капуста белокочанная свежая,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62,21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33,75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54,3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Лук репчатый,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49,97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64,16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128,4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Морковь,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54,53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38,69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71,0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Яблоки,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98,86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108,23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109,5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Смесь детская (заменитель грудного молока),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955,81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1248,67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130,6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Мыло хозяйственное, 200 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39,44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55,6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141,0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Паста зубная, шт., 75 гр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121,73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146,03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Щетка зубная, шт.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98,74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133,84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135,5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Бумага туалетная, шт.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22,2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25,04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112,8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Стиральный порошок, кг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181,35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168,28</a:t>
                      </a:r>
                    </a:p>
                  </a:txBody>
                  <a:tcPr marL="6386" marR="6386" marT="63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92,8</a:t>
                      </a:r>
                    </a:p>
                  </a:txBody>
                  <a:tcPr marL="6386" marR="6386" marT="6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2525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мониторинг СРЕДНИХ РОЗНИЧНЫХ ЦЕН НА ПРОДОВОЛЬСТВЕННИЕ  И НЕПРОДОВОЛЬСТВЕННЫЕ ТОВАРЫ ПЕРВОЙ НЕОБХОДИМОСТИ 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899592" y="1340768"/>
          <a:ext cx="7416824" cy="5088358"/>
        </p:xfrm>
        <a:graphic>
          <a:graphicData uri="http://schemas.openxmlformats.org/drawingml/2006/table">
            <a:tbl>
              <a:tblPr/>
              <a:tblGrid>
                <a:gridCol w="298276"/>
                <a:gridCol w="3470652"/>
                <a:gridCol w="1271632"/>
                <a:gridCol w="1224136"/>
                <a:gridCol w="1152128"/>
              </a:tblGrid>
              <a:tr h="11494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п/</a:t>
                      </a:r>
                      <a:r>
                        <a:rPr lang="ru-RU" sz="1400" b="0" i="0" u="none" strike="noStrike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товара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Средние розничные цены, руб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  15.02.2022)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Средние розничные цены, руб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 14.03.2023)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Динамика розничных цен, </a:t>
                      </a:r>
                      <a:endParaRPr lang="ru-RU" sz="1400" b="0" i="0" u="none" strike="noStrike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предыду-щему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Свинина (кроме бескостного мяса),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218,7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183,7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Куры (кроме окорочков)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177,12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163,22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92,2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Рыба мороженая неразделанная,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234,6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306,31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130,6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Масло подсолнечное рафинированное,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144,47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139,09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96,3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Сахар-песок,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64,08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67,25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104,9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Соль поваренная пищевая,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22,11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18,97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Крупа гречневая – ядрица,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129,19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112,36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Картофель,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44,43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32,6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73,4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Капуста белокочанная свежая,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62,21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33,75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54,3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Лук репчатый,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49,97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64,16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128,4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Морковь,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54,53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38,69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71,0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Яблоки,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98,86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108,23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109,5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28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Смесь 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детская,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955,81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1248,67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130,6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Мыло хозяйственное, 200 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39,44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55,6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141,0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Паста зубная, шт., 75 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121,73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146,03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Щетка зубная, шт.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98,74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133,84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135,5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Бумага туалетная, шт.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22,2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25,04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112,8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5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Стиральный порошок, кг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181,35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168,28</a:t>
                      </a:r>
                    </a:p>
                  </a:txBody>
                  <a:tcPr marL="5469" marR="5469" marT="5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92,8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40233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9733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 малого  и   среднего    предпринимательства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95536" y="980728"/>
            <a:ext cx="8371353" cy="86409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городском округе город Буй </a:t>
            </a: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осуществляют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деятельность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441  субъект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малого  и среднего   </a:t>
            </a: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предпринимательства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(данные Реестра  Федеральной налоговой службы России на 01.01.2023),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том числе: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39552" y="1988840"/>
            <a:ext cx="2540982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1 среднее предприятие 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75856" y="2060848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86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малых </a:t>
            </a: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предприятия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012160" y="1988840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354 индивидуальных предпринимателя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36" y="5877272"/>
            <a:ext cx="8443360" cy="76793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</a:rPr>
              <a:t>Перечень муниципального имущества, предназначенный для оказания имущественной поддержки субъектам МСП,   включает 14 объектов общей площадью 225 кв.м, из них 4 - предоставлено в аренду  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95536" y="314096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Малое  и среднее предпринимательство обеспечивает </a:t>
            </a:r>
            <a:r>
              <a:rPr lang="ru-RU" sz="1300" b="1" dirty="0" smtClean="0">
                <a:solidFill>
                  <a:srgbClr val="002060"/>
                </a:solidFill>
              </a:rPr>
              <a:t>  25,6</a:t>
            </a:r>
            <a:r>
              <a:rPr lang="ru-RU" sz="1300" b="1" dirty="0">
                <a:solidFill>
                  <a:srgbClr val="002060"/>
                </a:solidFill>
              </a:rPr>
              <a:t> % общего объема </a:t>
            </a:r>
            <a:r>
              <a:rPr lang="ru-RU" sz="1300" b="1" dirty="0" smtClean="0">
                <a:solidFill>
                  <a:srgbClr val="002060"/>
                </a:solidFill>
              </a:rPr>
              <a:t>производства</a:t>
            </a:r>
            <a:endParaRPr lang="ru-RU" sz="1300" b="1" dirty="0">
              <a:solidFill>
                <a:srgbClr val="002060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95536" y="3717032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В сфере малого и среднего предпринимательства работает 1,7  тыс. чел., </a:t>
            </a:r>
          </a:p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что составляет   20  % от числа занятых в экономике городского округа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95536" y="4509120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По состоянию на 01.01.2023 года отсутствует кредиторская задолженность за выполненные работы и оказанные услуги по муниципальным контрактам и договорам перед субъектами МСП (погашено  6 млн. руб.)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95536" y="530120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За отчетный год 6 индивидуальных предпринимателей и самозанятых   заключили «социальный контракт»</a:t>
            </a:r>
          </a:p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 на общую сумму 1,7 млн. руб.</a:t>
            </a:r>
            <a:endParaRPr lang="ru-RU" sz="13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0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23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08496" y="1825625"/>
            <a:ext cx="6527007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2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20115509"/>
              </p:ext>
            </p:extLst>
          </p:nvPr>
        </p:nvGraphicFramePr>
        <p:xfrm>
          <a:off x="5148064" y="4725144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инвестициЙ в основной капитал, 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 руб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. 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01280147"/>
              </p:ext>
            </p:extLst>
          </p:nvPr>
        </p:nvGraphicFramePr>
        <p:xfrm>
          <a:off x="1043608" y="2708920"/>
          <a:ext cx="6912768" cy="4005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" name="Рисунок 12" descr="DSC_2337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187624" y="980728"/>
            <a:ext cx="2627784" cy="1751856"/>
          </a:xfrm>
          <a:prstGeom prst="rect">
            <a:avLst/>
          </a:prstGeom>
        </p:spPr>
      </p:pic>
      <p:pic>
        <p:nvPicPr>
          <p:cNvPr id="307201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940152" y="980728"/>
            <a:ext cx="25202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0141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38496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ДОГазификация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07904" y="1268760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Критерии домовладений, подлежащих догазификации: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зарегистрированное домовладение и земельный участок,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наличие в населенном пункте сети газораспределения,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осуществление по существующей сети газораспределения транспортировки.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77072"/>
            <a:ext cx="3528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Принято 430 заявок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бесплатную догазификацию,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   заключено 393 договора,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выполнены работы по 324 договорам,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осуществлено 176 пусков газа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6177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1412775"/>
            <a:ext cx="2808312" cy="2182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5569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7" y="3933056"/>
            <a:ext cx="313357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3886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Объемы      жилищного      строительства,  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кв. м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34606016"/>
              </p:ext>
            </p:extLst>
          </p:nvPr>
        </p:nvGraphicFramePr>
        <p:xfrm>
          <a:off x="1403648" y="2924944"/>
          <a:ext cx="6048672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2" name="Рисунок 11" descr="ул. Ватутина д 24 (5)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95536" y="1556792"/>
            <a:ext cx="2448272" cy="1979454"/>
          </a:xfrm>
          <a:prstGeom prst="rect">
            <a:avLst/>
          </a:prstGeom>
        </p:spPr>
      </p:pic>
      <p:pic>
        <p:nvPicPr>
          <p:cNvPr id="13" name="Рисунок 12" descr="ул. Бебеля д.13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868144" y="1628800"/>
            <a:ext cx="2747505" cy="1931840"/>
          </a:xfrm>
          <a:prstGeom prst="rect">
            <a:avLst/>
          </a:prstGeom>
        </p:spPr>
      </p:pic>
      <p:pic>
        <p:nvPicPr>
          <p:cNvPr id="16" name="Рисунок 15" descr="ул. Свердлова д 31 (3)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2987824" y="1124744"/>
            <a:ext cx="2706415" cy="27363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886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76007546"/>
              </p:ext>
            </p:extLst>
          </p:nvPr>
        </p:nvGraphicFramePr>
        <p:xfrm>
          <a:off x="0" y="844550"/>
          <a:ext cx="9109075" cy="601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5509891"/>
              </p:ext>
            </p:extLst>
          </p:nvPr>
        </p:nvGraphicFramePr>
        <p:xfrm>
          <a:off x="4932040" y="1196752"/>
          <a:ext cx="3456384" cy="4935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молодая семья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04144" y="1825625"/>
            <a:ext cx="7735712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70284" y="22697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КОЛИЧЕСТВО МОЛОДЫХ СЕМЕЙ, ПОЛУЧИВШИХ СОЦИАЛЬНЫЕ ВЫПЛАТЫ НА УЛУЧШЕНИЕ ЖИЛИЩНЫХ УСЛОВИЙ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259133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522507"/>
            <a:ext cx="4104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sz="1200" b="1" dirty="0">
              <a:solidFill>
                <a:srgbClr val="002060"/>
              </a:solidFill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/>
        </p:nvGraphicFramePr>
        <p:xfrm>
          <a:off x="1259632" y="1196752"/>
          <a:ext cx="4536504" cy="2511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/>
        </p:nvGraphicFramePr>
        <p:xfrm>
          <a:off x="2771800" y="3789040"/>
          <a:ext cx="4968552" cy="2735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625464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5" name="Picture 4"/>
          <p:cNvPicPr/>
          <p:nvPr/>
        </p:nvPicPr>
        <p:blipFill>
          <a:blip r:embed="rId2" cstate="email"/>
          <a:stretch/>
        </p:blipFill>
        <p:spPr>
          <a:xfrm>
            <a:off x="0" y="14040"/>
            <a:ext cx="9195480" cy="6843960"/>
          </a:xfrm>
          <a:prstGeom prst="rect">
            <a:avLst/>
          </a:prstGeom>
          <a:ln>
            <a:noFill/>
          </a:ln>
        </p:spPr>
      </p:pic>
      <p:sp>
        <p:nvSpPr>
          <p:cNvPr id="346" name="CustomShape 3"/>
          <p:cNvSpPr/>
          <p:nvPr/>
        </p:nvSpPr>
        <p:spPr>
          <a:xfrm>
            <a:off x="-106560" y="357120"/>
            <a:ext cx="9249480" cy="6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4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" name="Прямоугольник 20"/>
          <p:cNvSpPr/>
          <p:nvPr/>
        </p:nvSpPr>
        <p:spPr>
          <a:xfrm>
            <a:off x="945537" y="357166"/>
            <a:ext cx="6913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  дорожной     отрасли, </a:t>
            </a:r>
            <a:r>
              <a:rPr lang="ru-RU" b="1" kern="1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тыс. руб.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18120916"/>
              </p:ext>
            </p:extLst>
          </p:nvPr>
        </p:nvGraphicFramePr>
        <p:xfrm>
          <a:off x="2411760" y="1052736"/>
          <a:ext cx="410445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Рисунок 11" descr="дороги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11560" y="4149080"/>
            <a:ext cx="2699792" cy="2094436"/>
          </a:xfrm>
          <a:prstGeom prst="rect">
            <a:avLst/>
          </a:prstGeom>
        </p:spPr>
      </p:pic>
      <p:pic>
        <p:nvPicPr>
          <p:cNvPr id="14" name="Рисунок 13" descr="3 Интернационала 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19872" y="3933056"/>
            <a:ext cx="1923678" cy="2564904"/>
          </a:xfrm>
          <a:prstGeom prst="rect">
            <a:avLst/>
          </a:prstGeom>
        </p:spPr>
      </p:pic>
      <p:pic>
        <p:nvPicPr>
          <p:cNvPr id="18" name="Рисунок 17" descr="дороги 2 шк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580112" y="4149080"/>
            <a:ext cx="2939819" cy="2204864"/>
          </a:xfrm>
          <a:prstGeom prst="rect">
            <a:avLst/>
          </a:prstGeom>
        </p:spPr>
      </p:pic>
      <p:pic>
        <p:nvPicPr>
          <p:cNvPr id="361473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1560" y="1772816"/>
            <a:ext cx="2121565" cy="141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1476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00192" y="1628800"/>
            <a:ext cx="2267744" cy="167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6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57" name="Picture 4"/>
          <p:cNvPicPr/>
          <p:nvPr/>
        </p:nvPicPr>
        <p:blipFill>
          <a:blip r:embed="rId2" cstate="email"/>
          <a:stretch/>
        </p:blipFill>
        <p:spPr>
          <a:xfrm>
            <a:off x="0" y="0"/>
            <a:ext cx="9195480" cy="6857640"/>
          </a:xfrm>
          <a:prstGeom prst="rect">
            <a:avLst/>
          </a:prstGeom>
          <a:ln>
            <a:noFill/>
          </a:ln>
        </p:spPr>
      </p:pic>
      <p:sp>
        <p:nvSpPr>
          <p:cNvPr id="358" name="CustomShape 3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Прямоугольник 7"/>
          <p:cNvSpPr/>
          <p:nvPr/>
        </p:nvSpPr>
        <p:spPr>
          <a:xfrm>
            <a:off x="928662" y="285728"/>
            <a:ext cx="7819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ПРИОБРЕТЕНИЕ НОВОЙ ТЕХНИКИ И Планы на 2023 год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861048"/>
            <a:ext cx="7715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Планы на 2023 год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-ремонт  19314 м2 асфальтобетонного покрытия (2,324 км)  по улицам Загородная, Добролюбова, Кончина, Клубная, Социализма;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-ремонт 1732 м2  автомобильного покрытия (0,194 км)  по ул. Республиканская (от ул. Октябрьской революции до Аллеи Победы);</a:t>
            </a:r>
          </a:p>
          <a:p>
            <a:pPr algn="just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ремонт 2160 м2 (0,372 км) автомобильной дороги по ул. 9 Января от дома № 48 до перекрестка с ул. Ивана Сусанина  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003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176" y="1556792"/>
            <a:ext cx="2592288" cy="169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1700808"/>
            <a:ext cx="2520280" cy="156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003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1840" y="1340768"/>
            <a:ext cx="2846520" cy="208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2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9" name="Picture 4"/>
          <p:cNvPicPr/>
          <p:nvPr/>
        </p:nvPicPr>
        <p:blipFill>
          <a:blip r:embed="rId2" cstate="email"/>
          <a:stretch/>
        </p:blipFill>
        <p:spPr>
          <a:xfrm>
            <a:off x="12680" y="0"/>
            <a:ext cx="9195120" cy="684360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-54360" y="160560"/>
            <a:ext cx="9249120" cy="100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налоговые  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и </a:t>
            </a: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неналоговые  доходы  </a:t>
            </a:r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бюджета   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городского </a:t>
            </a: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 округа   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город </a:t>
            </a: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 буй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864401462"/>
              </p:ext>
            </p:extLst>
          </p:nvPr>
        </p:nvGraphicFramePr>
        <p:xfrm>
          <a:off x="971600" y="1412776"/>
          <a:ext cx="7200800" cy="4710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8868000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ГОД</a:t>
            </a:r>
            <a:endParaRPr lang="ru-RU" dirty="0"/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8285134" y="5786454"/>
            <a:ext cx="230216" cy="110681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34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Мероприятия по Благоустройству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100" y="857232"/>
            <a:ext cx="761231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обслуживание и ремонте сетей уличного освещения,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парков, скверов, площадей, цветочных клумб и зеленых насаждений,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организация месячника по благоустройству,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ремонте и содержание шахтных питьевых колодцев,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и обслуживание водных объектов (пляж на р. Кострома),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городских кладбищ.</a:t>
            </a:r>
          </a:p>
          <a:p>
            <a:endParaRPr lang="ru-RU" sz="1400" dirty="0"/>
          </a:p>
        </p:txBody>
      </p:sp>
      <p:pic>
        <p:nvPicPr>
          <p:cNvPr id="359425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75656" y="4772668"/>
            <a:ext cx="2448272" cy="162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4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15615" y="2492896"/>
            <a:ext cx="304087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4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8065" y="2474163"/>
            <a:ext cx="2016223" cy="170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430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88024" y="4509120"/>
            <a:ext cx="2880320" cy="190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221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18123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2022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1268760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Комплексное благоустройство общественной территории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ул. 3 Интернационала, возле домов 53 и 53а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  работ -  7664148,0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5 (1).jpg"/>
          <p:cNvPicPr>
            <a:picLocks noChangeAspect="1"/>
          </p:cNvPicPr>
          <p:nvPr/>
        </p:nvPicPr>
        <p:blipFill>
          <a:blip r:embed="rId3" cstate="email"/>
          <a:srcRect r="-1865"/>
          <a:stretch>
            <a:fillRect/>
          </a:stretch>
        </p:blipFill>
        <p:spPr>
          <a:xfrm>
            <a:off x="827584" y="2348880"/>
            <a:ext cx="3744416" cy="1944216"/>
          </a:xfrm>
          <a:prstGeom prst="rect">
            <a:avLst/>
          </a:prstGeom>
        </p:spPr>
      </p:pic>
      <p:pic>
        <p:nvPicPr>
          <p:cNvPr id="12" name="Рисунок 11" descr="5 (2)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04048" y="2348880"/>
            <a:ext cx="3168352" cy="1584176"/>
          </a:xfrm>
          <a:prstGeom prst="rect">
            <a:avLst/>
          </a:prstGeom>
        </p:spPr>
      </p:pic>
      <p:pic>
        <p:nvPicPr>
          <p:cNvPr id="21" name="Рисунок 20" descr="5 (3)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899592" y="4653136"/>
            <a:ext cx="3600400" cy="1800200"/>
          </a:xfrm>
          <a:prstGeom prst="rect">
            <a:avLst/>
          </a:prstGeom>
        </p:spPr>
      </p:pic>
      <p:pic>
        <p:nvPicPr>
          <p:cNvPr id="28" name="Рисунок 27" descr="4 (1)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364088" y="4077072"/>
            <a:ext cx="2592288" cy="23572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2022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980729"/>
            <a:ext cx="7560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Реализовано благоустройство 4-х дворовых территорий на общую сумму 89540174,4 руб.: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-ул. Социализма, д. 34  совместно с ул. Октябрьской революции, д.18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ул. 10 Годовщины Октября, д. 3   и   ул. 1 Мая, д. 7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19888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386104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ПОСЛЕ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9" name="Рисунок 18" descr="До  (3)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347864" y="2420888"/>
            <a:ext cx="2520280" cy="1296144"/>
          </a:xfrm>
          <a:prstGeom prst="rect">
            <a:avLst/>
          </a:prstGeom>
        </p:spPr>
      </p:pic>
      <p:pic>
        <p:nvPicPr>
          <p:cNvPr id="29" name="Рисунок 28" descr="8 детская 6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644008" y="4365104"/>
            <a:ext cx="1271635" cy="1897457"/>
          </a:xfrm>
          <a:prstGeom prst="rect">
            <a:avLst/>
          </a:prstGeom>
        </p:spPr>
      </p:pic>
      <p:pic>
        <p:nvPicPr>
          <p:cNvPr id="31" name="Рисунок 30" descr="6 съезд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203848" y="4365104"/>
            <a:ext cx="1152128" cy="1921336"/>
          </a:xfrm>
          <a:prstGeom prst="rect">
            <a:avLst/>
          </a:prstGeom>
        </p:spPr>
      </p:pic>
      <p:pic>
        <p:nvPicPr>
          <p:cNvPr id="32" name="Рисунок 31" descr="ДО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11560" y="2204864"/>
            <a:ext cx="2420471" cy="1296144"/>
          </a:xfrm>
          <a:prstGeom prst="rect">
            <a:avLst/>
          </a:prstGeom>
        </p:spPr>
      </p:pic>
      <p:pic>
        <p:nvPicPr>
          <p:cNvPr id="36" name="Рисунок 35" descr="6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5536" y="4365104"/>
            <a:ext cx="2496277" cy="1404156"/>
          </a:xfrm>
          <a:prstGeom prst="rect">
            <a:avLst/>
          </a:prstGeom>
        </p:spPr>
      </p:pic>
      <p:pic>
        <p:nvPicPr>
          <p:cNvPr id="37" name="Рисунок 36" descr="до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6305582" y="2204865"/>
            <a:ext cx="2154850" cy="1296144"/>
          </a:xfrm>
          <a:prstGeom prst="rect">
            <a:avLst/>
          </a:prstGeom>
        </p:spPr>
      </p:pic>
      <p:pic>
        <p:nvPicPr>
          <p:cNvPr id="39" name="Рисунок 38" descr="после (1)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6084168" y="4293096"/>
            <a:ext cx="2592288" cy="13838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2023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10527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3573016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Благоустройство  дворовых территорий  по ул. 10 Годовщины Октября, д. 54 совместно с д. 135 по ул. Октябрьской </a:t>
            </a:r>
            <a:r>
              <a:rPr lang="ru-RU" sz="1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революции </a:t>
            </a:r>
          </a:p>
          <a:p>
            <a:pPr algn="ctr"/>
            <a:r>
              <a:rPr lang="ru-RU" sz="1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(сумма контракта — 4 181 ,18  тыс. руб.) 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400506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90872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7624" y="1052736"/>
            <a:ext cx="720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Сквер по ул. Социализма   (сумма контракта - 9 747, 40 тыс. руб.)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54307" name="Picture 3" descr="C:\Users\Экономика\Downloads\Лист2_page-0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736" y="4475470"/>
            <a:ext cx="4176464" cy="2107749"/>
          </a:xfrm>
          <a:prstGeom prst="rect">
            <a:avLst/>
          </a:prstGeom>
          <a:noFill/>
        </p:spPr>
      </p:pic>
      <p:pic>
        <p:nvPicPr>
          <p:cNvPr id="354308" name="Picture 4" descr="C:\Users\Экономика\Downloads\План покрытия_page-00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9064" y="1340768"/>
            <a:ext cx="8424936" cy="21148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2023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1556792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«Буйская Стрелка»  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Предусмотрено финансирование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сумме 108,003 млн. руб.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328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5696" y="3861048"/>
            <a:ext cx="524815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328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1052736"/>
            <a:ext cx="3600400" cy="2544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08520" y="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УВЕКОВЕЧИВАНИЕ ПАМЯТИ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ПОГИБШИХ ПРИ ЗАЩИТЕ ОТЕЧЕСТВА в 2022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Рисунок 11" descr="Памятник 1.jpg"/>
          <p:cNvPicPr>
            <a:picLocks noChangeAspect="1"/>
          </p:cNvPicPr>
          <p:nvPr/>
        </p:nvPicPr>
        <p:blipFill>
          <a:blip r:embed="rId3" cstate="email"/>
          <a:srcRect l="-3709"/>
          <a:stretch>
            <a:fillRect/>
          </a:stretch>
        </p:blipFill>
        <p:spPr>
          <a:xfrm>
            <a:off x="539552" y="1340768"/>
            <a:ext cx="2592288" cy="4166177"/>
          </a:xfrm>
          <a:prstGeom prst="rect">
            <a:avLst/>
          </a:prstGeom>
        </p:spPr>
      </p:pic>
      <p:pic>
        <p:nvPicPr>
          <p:cNvPr id="13" name="Рисунок 12" descr="Памятник 3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11960" y="1124744"/>
            <a:ext cx="3168352" cy="2304256"/>
          </a:xfrm>
          <a:prstGeom prst="rect">
            <a:avLst/>
          </a:prstGeom>
        </p:spPr>
      </p:pic>
      <p:pic>
        <p:nvPicPr>
          <p:cNvPr id="14" name="Рисунок 13" descr="Памятн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19872" y="3645024"/>
            <a:ext cx="4968552" cy="27948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60407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Местные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инициативы» в 2022 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1340768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Выполнены работы по  строительству  специальной площадки для выгула и дрессировки собак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ул. 10-й Годовщины Октября, в районе д.25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491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152" y="4581128"/>
            <a:ext cx="25202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914" name="Picture 2"/>
          <p:cNvPicPr>
            <a:picLocks noChangeAspect="1" noChangeArrowheads="1"/>
          </p:cNvPicPr>
          <p:nvPr/>
        </p:nvPicPr>
        <p:blipFill>
          <a:blip r:embed="rId4" cstate="email"/>
          <a:srcRect r="-527"/>
          <a:stretch>
            <a:fillRect/>
          </a:stretch>
        </p:blipFill>
        <p:spPr bwMode="auto">
          <a:xfrm>
            <a:off x="755576" y="4653136"/>
            <a:ext cx="24482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91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99792" y="2498896"/>
            <a:ext cx="3312368" cy="1794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3281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3635896" y="4437112"/>
            <a:ext cx="17281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5540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-69733" y="188640"/>
            <a:ext cx="925252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3617097109"/>
              </p:ext>
            </p:extLst>
          </p:nvPr>
        </p:nvGraphicFramePr>
        <p:xfrm>
          <a:off x="1619672" y="908720"/>
          <a:ext cx="648072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7859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60154981"/>
              </p:ext>
            </p:extLst>
          </p:nvPr>
        </p:nvGraphicFramePr>
        <p:xfrm>
          <a:off x="-108520" y="0"/>
          <a:ext cx="9144000" cy="6858000"/>
        </p:xfrm>
        <a:graphic>
          <a:graphicData uri="http://schemas.openxmlformats.org/presentationml/2006/ole">
            <p:oleObj spid="_x0000_s352258" name="Слайд" r:id="rId5" imgW="1860714" imgH="1395873" progId="PowerPoint.Slide.12">
              <p:embed/>
            </p:oleObj>
          </a:graphicData>
        </a:graphic>
      </p:graphicFrame>
      <p:pic>
        <p:nvPicPr>
          <p:cNvPr id="1028" name="Picture 4" descr="https://avatars.mds.yandex.net/i?id=2a0000017a17156e04e2d7c5261fca6dc89f-4613717-images-thumbs&amp;n=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2960" y="4293097"/>
            <a:ext cx="3747032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6370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ПРОГРАММА КОМПЛЕКСНОГО РАЗВИТИЯ СИСТЕМ КОММУНАЛЬНОЙ ИНФРАСТРУКТУРЫ    с 2015 по 2025 год</a:t>
            </a:r>
            <a:endParaRPr lang="ru-RU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268760"/>
            <a:ext cx="79208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реализации программы энергосбережения и повышения энергетической эффективности выполнены мероприятия для снижения потерь тепловой энергии при транспортировке, заменено 596  метров трубопроводов тепловых сетей.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924944"/>
            <a:ext cx="27363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2924944"/>
            <a:ext cx="4608512" cy="345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260648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РЕКОНСТРУКЦИЯ  ВОДООЧИСТНЫХ СООРУЖЕНИЙ Г. БУЙ</a:t>
            </a:r>
            <a:endParaRPr lang="ru-RU" sz="2000" b="1" kern="50" dirty="0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412776"/>
            <a:ext cx="424847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2022 году полностью завершены мероприятия по реконструкции водоочистных сооружений город Буй. 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Финансирование работ осуществлялось из средств бюджета городского округа город Буй, областного, федерального бюджетов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pPr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xn--68-6kcuzpihjx2b4d.xn--p1ai/assets/templates/site/img/logo/logo-g-left-i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908720"/>
            <a:ext cx="400049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3557706"/>
            <a:ext cx="3672408" cy="2891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9" y="3596586"/>
            <a:ext cx="3744415" cy="290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6" name="Picture 4"/>
          <p:cNvPicPr/>
          <p:nvPr/>
        </p:nvPicPr>
        <p:blipFill>
          <a:blip r:embed="rId2" cstate="email"/>
          <a:stretch/>
        </p:blipFill>
        <p:spPr>
          <a:xfrm>
            <a:off x="0" y="15480"/>
            <a:ext cx="9194040" cy="68425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-54360" y="343440"/>
            <a:ext cx="9248040" cy="100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</a:t>
            </a:r>
            <a:r>
              <a:rPr lang="ru-RU" sz="2000" b="1" strike="noStrike" cap="all" spc="-1" dirty="0" smtClean="0">
                <a:solidFill>
                  <a:srgbClr val="FF0000"/>
                </a:solidFill>
                <a:latin typeface="Arial"/>
                <a:ea typeface="DejaVu Sans"/>
              </a:rPr>
              <a:t>налоговых  </a:t>
            </a: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доходов, </a:t>
            </a:r>
            <a:r>
              <a:rPr lang="ru-RU" sz="16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043608" y="908720"/>
          <a:ext cx="676875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64502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spc="-1" dirty="0" smtClean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неналоговых  доходов, </a:t>
            </a:r>
            <a:r>
              <a:rPr lang="ru-RU" sz="1400" b="1" cap="all" spc="-1" dirty="0" smtClean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400" spc="-1" dirty="0" smtClean="0">
              <a:latin typeface="Arial"/>
            </a:endParaRPr>
          </a:p>
          <a:p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971600" y="4221088"/>
          <a:ext cx="691276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3975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60139" y="71896"/>
            <a:ext cx="70080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kern="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РЕМОНТ МКД В 2022 ГОДУ</a:t>
            </a:r>
            <a:endParaRPr lang="ru-RU" sz="2000" kern="5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9807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кровли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1 Мая, д. 17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9807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кровли                   ул. Пролетариата, д. 46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8380" y="4293096"/>
            <a:ext cx="28877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C00000"/>
                </a:solidFill>
              </a:rPr>
              <a:t>«Общий котел»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отремонтировано 4 дома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сумма – </a:t>
            </a:r>
            <a:r>
              <a:rPr lang="ru-RU" b="1" i="1" dirty="0" smtClean="0">
                <a:solidFill>
                  <a:srgbClr val="002060"/>
                </a:solidFill>
              </a:rPr>
              <a:t>7,2 млн.руб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4891" y="5427844"/>
            <a:ext cx="32035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C00000"/>
                </a:solidFill>
              </a:rPr>
              <a:t>«Специальный счёт»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отремонтировано 10 домов,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сумма – </a:t>
            </a:r>
            <a:r>
              <a:rPr lang="ru-RU" b="1" i="1" dirty="0" smtClean="0">
                <a:solidFill>
                  <a:srgbClr val="002060"/>
                </a:solidFill>
              </a:rPr>
              <a:t>10,1 млн.руб.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9358" y="1725939"/>
            <a:ext cx="2965724" cy="22285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65708" y="1743788"/>
            <a:ext cx="3118260" cy="417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89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email"/>
          <a:stretch/>
        </p:blipFill>
        <p:spPr>
          <a:xfrm>
            <a:off x="0" y="-17654"/>
            <a:ext cx="9198000" cy="6846480"/>
          </a:xfrm>
          <a:prstGeom prst="rect">
            <a:avLst/>
          </a:prstGeom>
          <a:ln>
            <a:noFill/>
          </a:ln>
        </p:spPr>
      </p:pic>
      <p:sp>
        <p:nvSpPr>
          <p:cNvPr id="405" name="CustomShape 1"/>
          <p:cNvSpPr/>
          <p:nvPr/>
        </p:nvSpPr>
        <p:spPr>
          <a:xfrm>
            <a:off x="504008" y="-17654"/>
            <a:ext cx="8280000" cy="862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200" b="1" strike="noStrike" cap="all" spc="-1" dirty="0">
                <a:solidFill>
                  <a:srgbClr val="203864"/>
                </a:solidFill>
                <a:latin typeface="Times New Roman"/>
                <a:ea typeface="Times New Roman"/>
              </a:rPr>
              <a:t> </a:t>
            </a: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МУНИЦИПАЛЬНАЯ ПРОГРАММА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«Переселение граждан   из аварийного жилищного фонда на территории городского округа город Буй Костромской области на 2019 -2025 годы»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1628800"/>
            <a:ext cx="435602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В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продолжалась реализация 3 этапа программы переселения (2021 год), в котором требовалось выдать 32 денежные компенсации за изъятие земельных участков с выкупом жилой площади – 987,5 кв. м.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Также планировалось расселить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98 жилых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помещений 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общей площадью 3289,35 кв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 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- 207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жителей,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них: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-произвести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выкуп 72 жилых помещений у собственников (2554,85 кв. м);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-приобрести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26 жилых помещений у лиц, не являющихся застройщиками (734,5 кв. м). 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283968" y="4311579"/>
            <a:ext cx="444755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algn="just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состоянию на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31.12.2022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расселено по этапу 2021 года 32 жилых помещения, программа 2021 года выполнена на 100%.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 lvl="0" indent="539750"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программе 2022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года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расселено 95 жилых помещений, общей площадью 3181,55 кв. м -196 чел. Из них: произведен выкуп 69 жилых помещений у собственников (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2447,05 кв.м)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-140 чел., приобретено 26 жилых помещений у лиц, не являющихся застройщиками (734,5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кв.м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– 56 чел. 4 этап программы (2022 год)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выполнен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96%.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4008" y="917301"/>
            <a:ext cx="821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ctr">
              <a:lnSpc>
                <a:spcPct val="10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реализовывалось 2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этапа муниципальной программы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</a:p>
          <a:p>
            <a:pPr indent="539750"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2021 год и 2022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(реализация продолжается).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1628800"/>
            <a:ext cx="3708335" cy="24127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509120"/>
            <a:ext cx="2808312" cy="20611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3803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4" name="Объект 4"/>
          <p:cNvGraphicFramePr/>
          <p:nvPr/>
        </p:nvGraphicFramePr>
        <p:xfrm>
          <a:off x="628560" y="1825560"/>
          <a:ext cx="7886520" cy="435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5" name="Picture 4"/>
          <p:cNvPicPr/>
          <p:nvPr/>
        </p:nvPicPr>
        <p:blipFill>
          <a:blip r:embed="rId4" cstate="email"/>
          <a:stretch/>
        </p:blipFill>
        <p:spPr>
          <a:xfrm>
            <a:off x="-308400" y="0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76" name="TextBox 1"/>
          <p:cNvSpPr/>
          <p:nvPr/>
        </p:nvSpPr>
        <p:spPr>
          <a:xfrm>
            <a:off x="2419034" y="6294696"/>
            <a:ext cx="3470040" cy="3371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2060"/>
                </a:solidFill>
                <a:latin typeface="Arial"/>
              </a:rPr>
              <a:t>Очередь в ДОУ отсутствует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77" name="Заголовок 1"/>
          <p:cNvSpPr/>
          <p:nvPr/>
        </p:nvSpPr>
        <p:spPr>
          <a:xfrm>
            <a:off x="1863720" y="260640"/>
            <a:ext cx="5420880" cy="4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ДОШКОЛЬНОЕ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78" name="TextBox 13"/>
          <p:cNvSpPr/>
          <p:nvPr/>
        </p:nvSpPr>
        <p:spPr>
          <a:xfrm>
            <a:off x="276885" y="991187"/>
            <a:ext cx="3406995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u="sng" strike="noStrike" spc="-1" dirty="0">
                <a:solidFill>
                  <a:srgbClr val="002060"/>
                </a:solidFill>
                <a:uFillTx/>
                <a:latin typeface="Times New Roman"/>
              </a:rPr>
              <a:t>МДОУ детский сад </a:t>
            </a:r>
            <a:r>
              <a:rPr lang="ru-RU" sz="1400" b="1" u="sng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№ 117 «Электроник» 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</a:rPr>
              <a:t>-открыта группа компенсирующей направленности для детей с тяжелыми и множественными нарушениями развития.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79" name="Прямоугольник 14"/>
          <p:cNvSpPr/>
          <p:nvPr/>
        </p:nvSpPr>
        <p:spPr>
          <a:xfrm>
            <a:off x="4952880" y="904680"/>
            <a:ext cx="3460320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С 1 сентября 2022 года </a:t>
            </a:r>
            <a:r>
              <a:rPr lang="ru-RU" sz="1400" b="1" u="sng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5 детских садов </a:t>
            </a:r>
            <a:r>
              <a:rPr lang="ru-RU" sz="1400" b="1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(детские сады № 3, 5, 6, 15, 117) получили лицензию на предоставление дополнительного образования для детей и взрослых.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382" name="Рисунок 3"/>
          <p:cNvPicPr/>
          <p:nvPr/>
        </p:nvPicPr>
        <p:blipFill>
          <a:blip r:embed="rId5" cstate="email"/>
          <a:stretch/>
        </p:blipFill>
        <p:spPr>
          <a:xfrm>
            <a:off x="3491990" y="3480534"/>
            <a:ext cx="1928865" cy="1467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3" name="Рисунок 10" descr="C:\Users\Ольга\Desktop\ЦЕНТР\логотип центра.png"/>
          <p:cNvPicPr/>
          <p:nvPr/>
        </p:nvPicPr>
        <p:blipFill>
          <a:blip r:embed="rId6" cstate="email"/>
          <a:stretch/>
        </p:blipFill>
        <p:spPr>
          <a:xfrm>
            <a:off x="3563888" y="836712"/>
            <a:ext cx="1559520" cy="1549080"/>
          </a:xfrm>
          <a:prstGeom prst="rect">
            <a:avLst/>
          </a:prstGeom>
          <a:ln w="0">
            <a:noFill/>
          </a:ln>
        </p:spPr>
      </p:pic>
      <p:sp>
        <p:nvSpPr>
          <p:cNvPr id="389" name="Прямоугольник 15"/>
          <p:cNvSpPr/>
          <p:nvPr/>
        </p:nvSpPr>
        <p:spPr>
          <a:xfrm>
            <a:off x="2244442" y="2313572"/>
            <a:ext cx="4339635" cy="13835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u="sng" strike="noStrike" spc="-1" dirty="0">
                <a:solidFill>
                  <a:srgbClr val="002060"/>
                </a:solidFill>
                <a:uFillTx/>
                <a:latin typeface="Times New Roman"/>
              </a:rPr>
              <a:t>МДОУ детский сад №3 «Родничок»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-участник программы «Доступная среда» с целью создания условий, позволяющих детям-инвалидам получить современное дошкольное образование, направленное на улучшение их качества жизни  и  интеграцию в социум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132856"/>
            <a:ext cx="1559840" cy="1169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501008"/>
            <a:ext cx="1774942" cy="1331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5085184"/>
            <a:ext cx="1859298" cy="1267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4941168"/>
            <a:ext cx="1748450" cy="1311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6783" y="4938005"/>
            <a:ext cx="1796743" cy="1312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4077" y="2123295"/>
            <a:ext cx="1808670" cy="1803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588224" y="4149080"/>
            <a:ext cx="1808670" cy="2164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2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3" cstate="email"/>
          <a:stretch/>
        </p:blipFill>
        <p:spPr>
          <a:xfrm>
            <a:off x="0" y="0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1336320" y="11664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ОБЩЕЕ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95" name="Прямоугольник 24"/>
          <p:cNvSpPr/>
          <p:nvPr/>
        </p:nvSpPr>
        <p:spPr>
          <a:xfrm>
            <a:off x="6048000" y="5683500"/>
            <a:ext cx="2867040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естественно-научного профиля «Точка роста» </a:t>
            </a:r>
            <a:endParaRPr lang="ru-RU" sz="1400" b="1" strike="noStrike" spc="-1" dirty="0" smtClean="0">
              <a:solidFill>
                <a:srgbClr val="002060"/>
              </a:solidFill>
              <a:latin typeface="Times New Roman"/>
              <a:ea typeface="Tahoma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МОУ СОШ № 9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96" name="Прямоугольник 14"/>
          <p:cNvSpPr/>
          <p:nvPr/>
        </p:nvSpPr>
        <p:spPr>
          <a:xfrm>
            <a:off x="787680" y="5499360"/>
            <a:ext cx="225756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Центр естественно-научного профиля «Точка роста» на базе МОУ СОШ №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37</a:t>
            </a:r>
            <a:endParaRPr lang="ru-RU" sz="1400" spc="-1" dirty="0">
              <a:solidFill>
                <a:srgbClr val="002060"/>
              </a:solidFill>
            </a:endParaRPr>
          </a:p>
        </p:txBody>
      </p:sp>
      <p:sp>
        <p:nvSpPr>
          <p:cNvPr id="397" name="Прямоугольник 16"/>
          <p:cNvSpPr/>
          <p:nvPr/>
        </p:nvSpPr>
        <p:spPr>
          <a:xfrm>
            <a:off x="3515497" y="5787477"/>
            <a:ext cx="2414325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Проект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 «Навигаторы детства 2.0»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98" name="Прямоугольник 14"/>
          <p:cNvSpPr/>
          <p:nvPr/>
        </p:nvSpPr>
        <p:spPr>
          <a:xfrm>
            <a:off x="6444360" y="2926080"/>
            <a:ext cx="2232000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1F4E79"/>
                </a:solidFill>
                <a:latin typeface="Times New Roman"/>
                <a:ea typeface="Tahoma"/>
              </a:rPr>
              <a:t>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Мобильный технопарк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«Кванториум»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 на базе МОУ СОШ № 2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401" name="Рисунок 30"/>
          <p:cNvPicPr/>
          <p:nvPr/>
        </p:nvPicPr>
        <p:blipFill>
          <a:blip r:embed="rId4" cstate="email"/>
          <a:stretch/>
        </p:blipFill>
        <p:spPr>
          <a:xfrm>
            <a:off x="6397409" y="3853635"/>
            <a:ext cx="2183093" cy="1786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2" name="Прямоугольник 15"/>
          <p:cNvSpPr/>
          <p:nvPr/>
        </p:nvSpPr>
        <p:spPr>
          <a:xfrm>
            <a:off x="682920" y="2871720"/>
            <a:ext cx="242964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гуманитарного и цифрового профилей «Точка роста» </a:t>
            </a:r>
            <a:endParaRPr lang="ru-RU" sz="1400" b="1" strike="noStrike" spc="-1" dirty="0" smtClean="0">
              <a:solidFill>
                <a:srgbClr val="002060"/>
              </a:solidFill>
              <a:latin typeface="Times New Roman"/>
              <a:ea typeface="Tahoma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МОУ СОШ № 2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403" name="Picture 10" descr="C:\Users\Меганоут\Downloads\Screenshot_20201220_181407_temp (1).jpg"/>
          <p:cNvPicPr/>
          <p:nvPr/>
        </p:nvPicPr>
        <p:blipFill>
          <a:blip r:embed="rId5" cstate="email"/>
          <a:stretch/>
        </p:blipFill>
        <p:spPr>
          <a:xfrm>
            <a:off x="6732240" y="980728"/>
            <a:ext cx="1964160" cy="197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4" name="Picture 15" descr="C:\Users\Меганоут\Downloads\Screenshot_20201220_182000_temp.jpg"/>
          <p:cNvPicPr/>
          <p:nvPr/>
        </p:nvPicPr>
        <p:blipFill>
          <a:blip r:embed="rId6" cstate="email"/>
          <a:stretch/>
        </p:blipFill>
        <p:spPr>
          <a:xfrm>
            <a:off x="755576" y="980728"/>
            <a:ext cx="1845120" cy="1885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6" name="Прямоугольник 35"/>
          <p:cNvSpPr/>
          <p:nvPr/>
        </p:nvSpPr>
        <p:spPr>
          <a:xfrm>
            <a:off x="3491880" y="2780928"/>
            <a:ext cx="2183040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цифрового образования </a:t>
            </a:r>
            <a:r>
              <a:rPr lang="en-US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IT-CUBE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 на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МОУ СОШ № 13 им. Р.А. Наумова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en-US" sz="1400" b="1" strike="noStrike" spc="-1" dirty="0">
                <a:solidFill>
                  <a:srgbClr val="003399"/>
                </a:solidFill>
                <a:latin typeface="Times New Roman"/>
                <a:ea typeface="Tahoma"/>
              </a:rPr>
              <a:t> 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676" y="3948710"/>
            <a:ext cx="2326884" cy="155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980728"/>
            <a:ext cx="3691895" cy="17017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4291" y="4010436"/>
            <a:ext cx="2640218" cy="1759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08" name="Содержимое 16"/>
          <p:cNvGraphicFramePr>
            <a:graphicFrameLocks noChangeAspect="1"/>
          </p:cNvGraphicFramePr>
          <p:nvPr/>
        </p:nvGraphicFramePr>
        <p:xfrm>
          <a:off x="0" y="1600200"/>
          <a:ext cx="4038120" cy="4525560"/>
        </p:xfrm>
        <a:graphic>
          <a:graphicData uri="http://schemas.openxmlformats.org/presentationml/2006/ole">
            <p:oleObj spid="_x0000_s403458" r:id="rId4" imgW="4041998" imgH="4523624" progId="">
              <p:embed/>
            </p:oleObj>
          </a:graphicData>
        </a:graphic>
      </p:graphicFrame>
      <p:pic>
        <p:nvPicPr>
          <p:cNvPr id="410" name="Picture 4"/>
          <p:cNvPicPr/>
          <p:nvPr/>
        </p:nvPicPr>
        <p:blipFill>
          <a:blip r:embed="rId5" cstate="email"/>
          <a:stretch/>
        </p:blipFill>
        <p:spPr>
          <a:xfrm>
            <a:off x="-45000" y="-356080"/>
            <a:ext cx="9685800" cy="7210080"/>
          </a:xfrm>
          <a:prstGeom prst="rect">
            <a:avLst/>
          </a:prstGeom>
          <a:ln w="9525">
            <a:noFill/>
          </a:ln>
        </p:spPr>
      </p:pic>
      <p:sp>
        <p:nvSpPr>
          <p:cNvPr id="411" name="TextBox 19"/>
          <p:cNvSpPr/>
          <p:nvPr/>
        </p:nvSpPr>
        <p:spPr>
          <a:xfrm>
            <a:off x="1190520" y="6175440"/>
            <a:ext cx="3303360" cy="2757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2" name="Picture 2" descr="C:\Documents and Settings\Admin\Рабочий стол\2.jpg"/>
          <p:cNvPicPr/>
          <p:nvPr/>
        </p:nvPicPr>
        <p:blipFill>
          <a:blip r:embed="rId6" cstate="email"/>
          <a:stretch/>
        </p:blipFill>
        <p:spPr>
          <a:xfrm>
            <a:off x="12430080" y="-11144160"/>
            <a:ext cx="11153520" cy="6071760"/>
          </a:xfrm>
          <a:prstGeom prst="rect">
            <a:avLst/>
          </a:prstGeom>
          <a:ln w="9525">
            <a:noFill/>
          </a:ln>
        </p:spPr>
      </p:pic>
      <p:sp>
        <p:nvSpPr>
          <p:cNvPr id="414" name="Заголовок 1"/>
          <p:cNvSpPr/>
          <p:nvPr/>
        </p:nvSpPr>
        <p:spPr>
          <a:xfrm>
            <a:off x="1758600" y="-157680"/>
            <a:ext cx="6655320" cy="992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>
                <a:solidFill>
                  <a:srgbClr val="FF0000"/>
                </a:solidFill>
                <a:latin typeface="Arial"/>
              </a:rPr>
              <a:t>ДОПОЛНИТЕЛЬНОЕ ОБРАЗОВАНИЕ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15" name="Объект 11"/>
          <p:cNvSpPr/>
          <p:nvPr/>
        </p:nvSpPr>
        <p:spPr>
          <a:xfrm>
            <a:off x="78056" y="2258186"/>
            <a:ext cx="4639620" cy="773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Региональная инновационная площадка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</a:rPr>
              <a:t>«Развитие наставничества в дополнительном образовании детей»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на базе Центра Уникум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751"/>
              </a:spcBef>
              <a:buNone/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418" name="Прямоугольник 36"/>
          <p:cNvSpPr/>
          <p:nvPr/>
        </p:nvSpPr>
        <p:spPr>
          <a:xfrm>
            <a:off x="4532077" y="764258"/>
            <a:ext cx="4177035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Открытие новых мест дополнительного образования детей на базе Центра Уникум и МОУСОШ № 1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21" name="Прямоугольник 39"/>
          <p:cNvSpPr/>
          <p:nvPr/>
        </p:nvSpPr>
        <p:spPr>
          <a:xfrm>
            <a:off x="4717676" y="3445616"/>
            <a:ext cx="4655906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Реализация программы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 «Доступная среда»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на базе Дома детского творчества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581128"/>
            <a:ext cx="2088232" cy="168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4581128"/>
            <a:ext cx="2273598" cy="1705199"/>
          </a:xfrm>
          <a:prstGeom prst="rect">
            <a:avLst/>
          </a:prstGeom>
        </p:spPr>
      </p:pic>
      <p:sp>
        <p:nvSpPr>
          <p:cNvPr id="413" name="Прямоугольник 23"/>
          <p:cNvSpPr/>
          <p:nvPr/>
        </p:nvSpPr>
        <p:spPr>
          <a:xfrm>
            <a:off x="1115616" y="6309320"/>
            <a:ext cx="2736000" cy="303480"/>
          </a:xfrm>
          <a:prstGeom prst="rect">
            <a:avLst/>
          </a:prstGeom>
          <a:gradFill rotWithShape="0">
            <a:gsLst>
              <a:gs pos="0">
                <a:srgbClr val="B1CBE9"/>
              </a:gs>
              <a:gs pos="100000">
                <a:srgbClr val="A2C1E4"/>
              </a:gs>
            </a:gsLst>
            <a:lin ang="5400000"/>
          </a:gradFill>
          <a:ln>
            <a:solidFill>
              <a:srgbClr val="5B9BD5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д.с. № 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«Огонёк»</a:t>
            </a:r>
            <a:endParaRPr lang="ru-RU" sz="1400" b="1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560" y="673658"/>
            <a:ext cx="3538612" cy="159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644008" y="4581128"/>
            <a:ext cx="2200163" cy="18049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4581128"/>
            <a:ext cx="2100039" cy="1781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159" y="3152373"/>
            <a:ext cx="2332305" cy="1311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3714" y="3152373"/>
            <a:ext cx="2069148" cy="129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8383" y="1547631"/>
            <a:ext cx="2062391" cy="1546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500070" y="1621073"/>
            <a:ext cx="2469060" cy="150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29" name="Содержимое 16"/>
          <p:cNvGraphicFramePr>
            <a:graphicFrameLocks noChangeAspect="1"/>
          </p:cNvGraphicFramePr>
          <p:nvPr/>
        </p:nvGraphicFramePr>
        <p:xfrm>
          <a:off x="0" y="1600200"/>
          <a:ext cx="4038120" cy="4525560"/>
        </p:xfrm>
        <a:graphic>
          <a:graphicData uri="http://schemas.openxmlformats.org/presentationml/2006/ole">
            <p:oleObj spid="_x0000_s404482" r:id="rId3" imgW="4041998" imgH="4523624" progId="">
              <p:embed/>
            </p:oleObj>
          </a:graphicData>
        </a:graphic>
      </p:graphicFrame>
      <p:pic>
        <p:nvPicPr>
          <p:cNvPr id="431" name="Picture 4"/>
          <p:cNvPicPr/>
          <p:nvPr/>
        </p:nvPicPr>
        <p:blipFill>
          <a:blip r:embed="rId4" cstate="email"/>
          <a:stretch/>
        </p:blipFill>
        <p:spPr>
          <a:xfrm>
            <a:off x="-54000" y="0"/>
            <a:ext cx="9197640" cy="6846480"/>
          </a:xfrm>
          <a:prstGeom prst="rect">
            <a:avLst/>
          </a:prstGeom>
          <a:ln w="9525">
            <a:noFill/>
          </a:ln>
        </p:spPr>
      </p:pic>
      <p:pic>
        <p:nvPicPr>
          <p:cNvPr id="432" name="Picture 2" descr="C:\Documents and Settings\Admin\Рабочий стол\2.jpg"/>
          <p:cNvPicPr/>
          <p:nvPr/>
        </p:nvPicPr>
        <p:blipFill>
          <a:blip r:embed="rId5" cstate="email"/>
          <a:stretch/>
        </p:blipFill>
        <p:spPr>
          <a:xfrm>
            <a:off x="12430080" y="-11144160"/>
            <a:ext cx="11153520" cy="6071760"/>
          </a:xfrm>
          <a:prstGeom prst="rect">
            <a:avLst/>
          </a:prstGeom>
          <a:ln w="9525">
            <a:noFill/>
          </a:ln>
        </p:spPr>
      </p:pic>
      <p:sp>
        <p:nvSpPr>
          <p:cNvPr id="433" name="Заголовок 1"/>
          <p:cNvSpPr/>
          <p:nvPr/>
        </p:nvSpPr>
        <p:spPr>
          <a:xfrm>
            <a:off x="1207440" y="24228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ПОДГОТОВКА И СОВЕРШЕНСТВОВАНИЕ КАДРОВ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437" name="Прямоугольник 15"/>
          <p:cNvSpPr/>
          <p:nvPr/>
        </p:nvSpPr>
        <p:spPr>
          <a:xfrm>
            <a:off x="604221" y="3004958"/>
            <a:ext cx="35757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Стажировка молодых педагогов 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«Развитие технического конструирования в условиях современного детского сада»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39" name="Прямоугольник 16"/>
          <p:cNvSpPr/>
          <p:nvPr/>
        </p:nvSpPr>
        <p:spPr>
          <a:xfrm>
            <a:off x="183517" y="5526322"/>
            <a:ext cx="4758134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Стажировка для молодых педагогов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«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Организация развивающей</a:t>
            </a:r>
            <a:b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</a:b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образовательной среды в ДОО для формирования познавательного интереса у детей старшего дошкольного возраста к профессиям естественно-научной и инженерной направленности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»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440" name="Прямоугольник 17"/>
          <p:cNvSpPr/>
          <p:nvPr/>
        </p:nvSpPr>
        <p:spPr>
          <a:xfrm>
            <a:off x="4759380" y="5758878"/>
            <a:ext cx="36576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Муниципальная стажировка 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«От функциональной компетентности к функциональной грамотности обучающихся»</a:t>
            </a:r>
            <a:endParaRPr lang="ru-RU" sz="12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41" name="Прямоугольник 14"/>
          <p:cNvSpPr/>
          <p:nvPr/>
        </p:nvSpPr>
        <p:spPr>
          <a:xfrm>
            <a:off x="4339867" y="3170805"/>
            <a:ext cx="4218423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Педагогический квест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для молодых  педагогов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 «Лабиринт педагогических идей»</a:t>
            </a:r>
          </a:p>
        </p:txBody>
      </p:sp>
      <p:sp>
        <p:nvSpPr>
          <p:cNvPr id="444" name="Прямоугольник 21"/>
          <p:cNvSpPr/>
          <p:nvPr/>
        </p:nvSpPr>
        <p:spPr>
          <a:xfrm>
            <a:off x="697028" y="939396"/>
            <a:ext cx="7688215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ШКОЛА МОЛОДОГО ПЕДАГОГА </a:t>
            </a:r>
            <a:r>
              <a:rPr lang="ru-RU" sz="18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</a:t>
            </a:r>
            <a:r>
              <a:rPr lang="ru-RU" sz="18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ИМЦ</a:t>
            </a:r>
            <a:endParaRPr lang="ru-RU" sz="18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034" y="1387583"/>
            <a:ext cx="2532521" cy="1537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5148" y="4115748"/>
            <a:ext cx="3737087" cy="1628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9380" y="1350034"/>
            <a:ext cx="3034440" cy="1785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028" y="3685850"/>
            <a:ext cx="3624694" cy="1840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Выявление и жизнеустройство детей-сирот и детей, оставшихся без попечения родителей,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 2022 году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683568" y="1556792"/>
          <a:ext cx="7776864" cy="457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9601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муниципальной    программы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по организации     оздоровления,  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отдыха   и занятости    детей   и     подростков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6" name="Group 5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5341441"/>
              </p:ext>
            </p:extLst>
          </p:nvPr>
        </p:nvGraphicFramePr>
        <p:xfrm>
          <a:off x="467544" y="1556792"/>
          <a:ext cx="4608512" cy="4937760"/>
        </p:xfrm>
        <a:graphic>
          <a:graphicData uri="http://schemas.openxmlformats.org/drawingml/2006/table">
            <a:tbl>
              <a:tblPr/>
              <a:tblGrid>
                <a:gridCol w="24849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77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2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29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565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финансирования (тыс.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CED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1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172,70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1184,4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309,158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1174,6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1182,0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927,0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1067,04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166,1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111,0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01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Привлеченные средства: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родительская плата (пришкольные оздоровительные лагеря)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предприятий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350,2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584,18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3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средств, предусмотренных на организацию отдыха  и трудоустройство детей и подростков в городском округе город Буй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2925,3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3419,7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3433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147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1556792"/>
            <a:ext cx="208823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4581128"/>
            <a:ext cx="351039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9557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деятельность   учреждений   культуры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 в 2022 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0566042"/>
              </p:ext>
            </p:extLst>
          </p:nvPr>
        </p:nvGraphicFramePr>
        <p:xfrm>
          <a:off x="539552" y="2789162"/>
          <a:ext cx="4464497" cy="1469771"/>
        </p:xfrm>
        <a:graphic>
          <a:graphicData uri="http://schemas.openxmlformats.org/drawingml/2006/table">
            <a:tbl>
              <a:tblPr/>
              <a:tblGrid>
                <a:gridCol w="2304256"/>
                <a:gridCol w="2160241"/>
              </a:tblGrid>
              <a:tr h="1097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Количество </a:t>
                      </a:r>
                      <a:r>
                        <a:rPr lang="ru-RU" sz="1400" b="1" kern="1200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участников клубных формирований в культурно - досуговых учреждениях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учащихся </a:t>
                      </a: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учреждений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дополнительного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образования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</a:tr>
              <a:tr h="34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1341 человек</a:t>
                      </a:r>
                      <a:r>
                        <a:rPr lang="ru-RU" sz="1600" b="1" kern="12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marL="9613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580 человек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3291605"/>
              </p:ext>
            </p:extLst>
          </p:nvPr>
        </p:nvGraphicFramePr>
        <p:xfrm>
          <a:off x="539552" y="908720"/>
          <a:ext cx="8136904" cy="1728192"/>
        </p:xfrm>
        <a:graphic>
          <a:graphicData uri="http://schemas.openxmlformats.org/drawingml/2006/table">
            <a:tbl>
              <a:tblPr/>
              <a:tblGrid>
                <a:gridCol w="2284043"/>
                <a:gridCol w="2180453"/>
                <a:gridCol w="1839773"/>
                <a:gridCol w="1832635"/>
              </a:tblGrid>
              <a:tr h="1159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посетителей культурно-досуговых учреждений</a:t>
                      </a:r>
                      <a:endParaRPr lang="ru-RU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посетителей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библиотек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посещений Буйского краеведческого музея им. Т.В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Ольховик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посетителей кинотеатра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014" marR="9014" marT="90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</a:tr>
              <a:tr h="4463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132258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88570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11295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14" marR="9014" marT="90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176133" y="2728605"/>
            <a:ext cx="3339217" cy="15232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5974"/>
          <a:stretch/>
        </p:blipFill>
        <p:spPr>
          <a:xfrm>
            <a:off x="107504" y="4581128"/>
            <a:ext cx="2959118" cy="187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724128" y="4581128"/>
            <a:ext cx="2873596" cy="1867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203848" y="4581128"/>
            <a:ext cx="2413638" cy="184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19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5273" y="899585"/>
            <a:ext cx="5976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en-US" sz="16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endParaRPr lang="ru-RU" sz="1600" dirty="0" smtClean="0"/>
          </a:p>
          <a:p>
            <a:pPr marL="342900" indent="-342900"/>
            <a:endParaRPr lang="ru-RU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2123728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88640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УЧАСТИЕ В РЕАЛИЗАЦИи программы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«Пушкинская карта» в 2022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9594" y="887875"/>
            <a:ext cx="1729322" cy="23057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98895" y="1026946"/>
            <a:ext cx="3265093" cy="20276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174" b="-3460"/>
          <a:stretch/>
        </p:blipFill>
        <p:spPr>
          <a:xfrm>
            <a:off x="4728957" y="3797261"/>
            <a:ext cx="3456384" cy="2090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3267" y="3788951"/>
            <a:ext cx="1690338" cy="239859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42910" y="6101125"/>
            <a:ext cx="2977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</a:rPr>
              <a:t>СКЦ «Луч» – возможность оплатить билеты  в кино </a:t>
            </a:r>
            <a:r>
              <a:rPr lang="ru-RU" sz="1100" b="1" dirty="0">
                <a:solidFill>
                  <a:srgbClr val="002060"/>
                </a:solidFill>
              </a:rPr>
              <a:t>Пушкинской </a:t>
            </a:r>
            <a:r>
              <a:rPr lang="ru-RU" sz="1100" b="1" dirty="0" smtClean="0">
                <a:solidFill>
                  <a:srgbClr val="002060"/>
                </a:solidFill>
              </a:rPr>
              <a:t>картой</a:t>
            </a:r>
            <a:endParaRPr lang="ru-RU" sz="11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80086" y="5910719"/>
            <a:ext cx="297706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</a:rPr>
              <a:t>Буйский краеведческий музей имени 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</a:rPr>
              <a:t>Т.В. Ольховик – посещение мероприятий, экскурсий</a:t>
            </a:r>
            <a:endParaRPr lang="ru-RU" sz="11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8833" y="3083020"/>
            <a:ext cx="34605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</a:rPr>
              <a:t>Дворец культуры– возможность приобрести билеты  на концерты, спектакли, посещение культурно-просветительских мероприятий</a:t>
            </a:r>
            <a:endParaRPr lang="ru-RU" sz="11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80086" y="3252297"/>
            <a:ext cx="3408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</a:rPr>
              <a:t>Дом ремесел – возможность посетить мастер-классы, интерактивные программы</a:t>
            </a:r>
            <a:endParaRPr lang="ru-RU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276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4920" cy="452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0" name="Picture 4"/>
          <p:cNvPicPr/>
          <p:nvPr/>
        </p:nvPicPr>
        <p:blipFill>
          <a:blip r:embed="rId2" cstate="email"/>
          <a:stretch/>
        </p:blipFill>
        <p:spPr>
          <a:xfrm>
            <a:off x="-14992" y="15840"/>
            <a:ext cx="9193680" cy="684216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-14992" y="332640"/>
            <a:ext cx="9247680" cy="69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Расходы бюджета городского округа город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357969703"/>
              </p:ext>
            </p:extLst>
          </p:nvPr>
        </p:nvGraphicFramePr>
        <p:xfrm>
          <a:off x="827584" y="1397000"/>
          <a:ext cx="7488832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5860023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5272" y="899585"/>
            <a:ext cx="77800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cs typeface="Arial" charset="0"/>
              </a:rPr>
              <a:t>Модернизация МКУК «Центральная городская библиотека </a:t>
            </a:r>
            <a:endParaRPr lang="ru-RU" sz="1600" dirty="0" smtClean="0">
              <a:ln>
                <a:solidFill>
                  <a:schemeClr val="accent1">
                    <a:lumMod val="75000"/>
                  </a:schemeClr>
                </a:solidFill>
              </a:ln>
              <a:cs typeface="Arial" charset="0"/>
            </a:endParaRPr>
          </a:p>
          <a:p>
            <a:pPr algn="ctr"/>
            <a:r>
              <a:rPr lang="ru-RU" sz="16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cs typeface="Arial" charset="0"/>
              </a:rPr>
              <a:t>городского 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cs typeface="Arial" charset="0"/>
              </a:rPr>
              <a:t>округа город Буй»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en-US" sz="16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endParaRPr lang="ru-RU" sz="1600" dirty="0" smtClean="0"/>
          </a:p>
          <a:p>
            <a:pPr marL="342900" indent="-342900"/>
            <a:endParaRPr lang="ru-RU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2123728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260648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Реализация национального проекта «культура»</a:t>
            </a:r>
          </a:p>
        </p:txBody>
      </p:sp>
      <p:pic>
        <p:nvPicPr>
          <p:cNvPr id="20" name="Picture 3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616"/>
          <a:stretch/>
        </p:blipFill>
        <p:spPr bwMode="auto">
          <a:xfrm>
            <a:off x="1259632" y="1556792"/>
            <a:ext cx="3075013" cy="226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08104" y="1412776"/>
            <a:ext cx="2736304" cy="3190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9413131"/>
              </p:ext>
            </p:extLst>
          </p:nvPr>
        </p:nvGraphicFramePr>
        <p:xfrm>
          <a:off x="467544" y="3933056"/>
          <a:ext cx="4752529" cy="250240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920415"/>
                <a:gridCol w="947178"/>
                <a:gridCol w="942468"/>
                <a:gridCol w="942468"/>
              </a:tblGrid>
              <a:tr h="90335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cap="none" spc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Источники финансирования</a:t>
                      </a:r>
                    </a:p>
                  </a:txBody>
                  <a:tcPr marL="68574" marR="68574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Оборудование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мебель</a:t>
                      </a:r>
                      <a:endParaRPr lang="ru-RU" sz="12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Ремонт</a:t>
                      </a:r>
                      <a:endParaRPr lang="ru-RU" sz="12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Книжный фонд, повышение</a:t>
                      </a:r>
                      <a:r>
                        <a:rPr lang="ru-RU" sz="1200" b="1" kern="120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квалификации</a:t>
                      </a:r>
                      <a:endParaRPr lang="ru-RU" sz="12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867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cap="none" spc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Федеральный </a:t>
                      </a:r>
                      <a:r>
                        <a:rPr lang="ru-RU" sz="1300" b="0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бюджет, тыс.</a:t>
                      </a:r>
                      <a:r>
                        <a:rPr lang="ru-RU" sz="1300" b="0" kern="120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руб.</a:t>
                      </a:r>
                      <a:endParaRPr lang="ru-RU" sz="1300" b="0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6323,3 </a:t>
                      </a: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2725,5</a:t>
                      </a: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951 ,2</a:t>
                      </a: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67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cap="none" spc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Местный </a:t>
                      </a:r>
                      <a:r>
                        <a:rPr lang="ru-RU" sz="1300" b="0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бюджет,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 руб.</a:t>
                      </a:r>
                      <a:endParaRPr lang="ru-RU" sz="1300" b="0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876,0</a:t>
                      </a: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 </a:t>
                      </a:r>
                      <a:endParaRPr lang="ru-RU" sz="13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Федеральный</a:t>
                      </a:r>
                      <a:r>
                        <a:rPr lang="ru-RU" sz="1400" b="1" kern="120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 –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10 000 тыс. руб.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Местный бюджет</a:t>
                      </a:r>
                      <a:r>
                        <a:rPr lang="ru-RU" sz="1400" b="1" kern="120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876 тыс. руб.</a:t>
                      </a:r>
                      <a:endParaRPr lang="ru-RU" sz="14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4" marR="68574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kern="120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436096" y="4941168"/>
            <a:ext cx="3014110" cy="144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66351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2852753046"/>
              </p:ext>
            </p:extLst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456"/>
            <a:ext cx="9144000" cy="6817088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48204" y="5054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молодежной </a:t>
            </a:r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политики </a:t>
            </a:r>
            <a:b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46697" y="3867608"/>
            <a:ext cx="2586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 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054" name="AutoShape 6" descr="ZK6Np2Pw0h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ZK6Np2Pw0h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791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456"/>
            <a:ext cx="9144000" cy="6817088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5511" y="-3487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молодежной </a:t>
            </a:r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политики </a:t>
            </a:r>
            <a:b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46697" y="3867608"/>
            <a:ext cx="2586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 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054" name="AutoShape 6" descr="ZK6Np2Pw0h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ZK6Np2Pw0h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912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046697" y="3867608"/>
            <a:ext cx="2586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 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755576" y="908720"/>
          <a:ext cx="7704856" cy="134874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771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спортивных мероприятий </a:t>
                      </a:r>
                      <a:endParaRPr lang="ru-RU" sz="1400" b="1" dirty="0" smtClean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Доля граждан систематически занимающихся физкультурой и спортом</a:t>
                      </a:r>
                      <a:endParaRPr lang="ru-RU" sz="1400" b="1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обеспеченности населения спортивными</a:t>
                      </a:r>
                      <a:r>
                        <a:rPr lang="ru-RU" sz="135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сооружениями, </a:t>
                      </a:r>
                      <a:endParaRPr lang="ru-RU" sz="1400" b="1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47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53,7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(11 603 человека)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59 %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83568" y="123003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Физическая культура и спорт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20" name="Диаграмма 19"/>
          <p:cNvGraphicFramePr/>
          <p:nvPr>
            <p:extLst/>
          </p:nvPr>
        </p:nvGraphicFramePr>
        <p:xfrm>
          <a:off x="296397" y="2261120"/>
          <a:ext cx="8496944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Заголовок 1"/>
          <p:cNvSpPr txBox="1">
            <a:spLocks/>
          </p:cNvSpPr>
          <p:nvPr/>
        </p:nvSpPr>
        <p:spPr>
          <a:xfrm>
            <a:off x="5940152" y="3062251"/>
            <a:ext cx="2232248" cy="216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2016 г. – 73 </a:t>
            </a: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знака</a:t>
            </a:r>
          </a:p>
          <a:p>
            <a:pPr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2017 </a:t>
            </a: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г. – 527 знаков </a:t>
            </a:r>
            <a:endParaRPr lang="ru-RU" sz="1600" b="1" dirty="0" smtClean="0">
              <a:solidFill>
                <a:srgbClr val="002060"/>
              </a:solidFill>
              <a:latin typeface="Calibri Light"/>
            </a:endParaRPr>
          </a:p>
          <a:p>
            <a:pPr lvl="0"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2018 г. – 612 знаков         </a:t>
            </a:r>
            <a:endParaRPr lang="ru-RU" sz="1600" b="1" dirty="0" smtClean="0">
              <a:solidFill>
                <a:srgbClr val="002060"/>
              </a:solidFill>
              <a:latin typeface="Calibri Light"/>
            </a:endParaRPr>
          </a:p>
          <a:p>
            <a:pPr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2019 </a:t>
            </a: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г. – 882 </a:t>
            </a: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знака             </a:t>
            </a:r>
          </a:p>
          <a:p>
            <a:pPr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2020 </a:t>
            </a: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г. – 379 знаков </a:t>
            </a:r>
            <a:endParaRPr lang="ru-RU" sz="1600" b="1" dirty="0" smtClean="0">
              <a:solidFill>
                <a:srgbClr val="002060"/>
              </a:solidFill>
              <a:latin typeface="Calibri Light"/>
            </a:endParaRPr>
          </a:p>
          <a:p>
            <a:pPr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2021 </a:t>
            </a: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г. </a:t>
            </a:r>
            <a:r>
              <a:rPr lang="ru-RU" sz="1600" b="1" dirty="0" smtClean="0">
                <a:solidFill>
                  <a:srgbClr val="002060"/>
                </a:solidFill>
                <a:latin typeface="Calibri Light"/>
              </a:rPr>
              <a:t>– 988 знаков</a:t>
            </a:r>
          </a:p>
          <a:p>
            <a:pPr lvl="0"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Calibri Light"/>
              </a:rPr>
              <a:t>2022 год – 702 знака</a:t>
            </a:r>
          </a:p>
          <a:p>
            <a:pPr defTabSz="685800"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  <a:latin typeface="Calibri Ligh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1331640" y="5229200"/>
          <a:ext cx="6411753" cy="1010349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4117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290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Приняли участие в выездных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мероприятиях</a:t>
                      </a:r>
                      <a:endParaRPr lang="ru-RU" sz="1400" b="1" dirty="0" smtClean="0"/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126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 чел.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7553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-10815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89922" y="260648"/>
            <a:ext cx="42015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Спортивные    достижения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43" y="2691449"/>
            <a:ext cx="223224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место</a:t>
            </a:r>
          </a:p>
          <a:p>
            <a:pPr algn="ctr"/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летние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портивные игры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08834" y="2692549"/>
            <a:ext cx="236958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 Смирнова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Дарья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Чемпионате и Первенстве России по бегу верх в низ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65807" y="2692549"/>
            <a:ext cx="1926673" cy="7189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место</a:t>
            </a:r>
          </a:p>
          <a:p>
            <a:pPr algn="ctr"/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зимние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спортивные игры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" descr="https://apf.mail.ru/cgi-bin/readmsg?id=15824680030735377008;0;2&amp;exif=1&amp;full=1&amp;x-email=buy-sportkylt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85581" y="2692549"/>
            <a:ext cx="2046652" cy="670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Милана Калашникова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В XV </a:t>
            </a:r>
            <a:r>
              <a:rPr lang="ru-RU" sz="1200" b="1" dirty="0">
                <a:solidFill>
                  <a:srgbClr val="002060"/>
                </a:solidFill>
              </a:rPr>
              <a:t>Ростех </a:t>
            </a:r>
            <a:r>
              <a:rPr lang="ru-RU" sz="1200" b="1" dirty="0" smtClean="0">
                <a:solidFill>
                  <a:srgbClr val="002060"/>
                </a:solidFill>
              </a:rPr>
              <a:t>Деминском </a:t>
            </a:r>
            <a:r>
              <a:rPr lang="ru-RU" sz="1200" b="1" dirty="0">
                <a:solidFill>
                  <a:srgbClr val="002060"/>
                </a:solidFill>
              </a:rPr>
              <a:t>лыжном </a:t>
            </a:r>
            <a:r>
              <a:rPr lang="ru-RU" sz="1200" b="1" dirty="0" smtClean="0">
                <a:solidFill>
                  <a:srgbClr val="002060"/>
                </a:solidFill>
              </a:rPr>
              <a:t>марафоне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sun9-north.userapi.com/sun9-80/s/v1/ig2/3shCR0zK_QfLI2252zAXpbiQnfGDAZdU9Mbnd6_MqvUBDyqY3W0TvqTEl413jscST91s2sfqxeYGKcJHULBT-cl1.jpg?size=1280x960&amp;quality=95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5807" y="1063812"/>
            <a:ext cx="2055449" cy="154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un9-west.userapi.com/sun9-5/s/v1/ig2/pdUHEyPHVq24YaBMwYT73tBCMEc_ti4n5hvh3ew_OE47TGFX_0y-99edey23q345uGHoMQJB31mGfkxHwqOHdBee.jpg?size=808x1080&amp;quality=95&amp;type=album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-1"/>
          <a:stretch/>
        </p:blipFill>
        <p:spPr bwMode="auto">
          <a:xfrm>
            <a:off x="253916" y="1099057"/>
            <a:ext cx="2010575" cy="150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63734" y="1055762"/>
            <a:ext cx="2290345" cy="145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sun9-west.userapi.com/sun9-62/s/v1/ig2/zHItGwBKRnKAo58fUDfva2tZvys3ca2BEbU5h1o91UOpHRhJq5Ej6V40fdWwLRaeURLCzjy2hrCyoeGLpdSGPMFq.jpg?size=810x1080&amp;quality=95&amp;type=album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-5071"/>
          <a:stretch/>
        </p:blipFill>
        <p:spPr bwMode="auto">
          <a:xfrm>
            <a:off x="2431232" y="1055762"/>
            <a:ext cx="2232502" cy="154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un9-21.userapi.com/impg/o9zNHebspmbXEGNvOh5gULFNd2Tf3kKDtIpZxQ/f98KCNNZYFc.jpg?size=1280x960&amp;quality=95&amp;sign=a1b644c147e6f7ea16b32d8b73719ef8&amp;type=albu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559" y="3560497"/>
            <a:ext cx="2114931" cy="158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51.userapi.com/impg/NBuA3RWUX2Z53eWvDnAcwln9_uBEmKmEITR4EA/liKmhofqM-I.jpg?size=1280x960&amp;quality=95&amp;sign=4968400824ecd3434007817797217f37&amp;type=album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660232" y="3501008"/>
            <a:ext cx="2184802" cy="16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61.userapi.com/impg/FOuzOewnfw8UQPUrvygA3k3Nnud2ufPb6MGLXg/ZV4ynFEzJV0.jpg?size=810x1080&amp;quality=95&amp;sign=24f835b773c1d8efa3c5a60bcf59988e&amp;type=albu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1987586" cy="26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79.userapi.com/impg/lWFRvVEOSZ5PHJmiJNQwtVihI-zBl296zd7h5w/nwzLiPD8Ayw.jpg?size=810x1080&amp;quality=95&amp;sign=785391bda2b90a363ea51a5baf882483&amp;type=album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732240" y="5157192"/>
            <a:ext cx="2070831" cy="135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1.userapi.com/impg/NSGI4N7w0Qa4yZZrBr53i82sgJxAQ2Eg289E0g/joqg6eHawWU.jpg?size=1280x960&amp;quality=95&amp;sign=24e2a2eeec2111e3ed31568aac8afe98&amp;type=albu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916" y="5189137"/>
            <a:ext cx="1971481" cy="147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48.userapi.com/impg/v2ofNJMf16oSAmqdF7hlxoDse66n2FhZP6GMHA/61wg9BJZd7U.jpg?size=810x1080&amp;quality=95&amp;sign=71c71e4a4a9dabe4e5fcc73790b4d275&amp;type=albu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9922" y="3722271"/>
            <a:ext cx="1987586" cy="26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688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3" y="116632"/>
            <a:ext cx="8544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ДЕЯТЕЛЬНОСТЬ  СОВЕТОВ   ТЕРРИТОРИАЛЬНОГО ОБЩЕСТВЕННОГО    САМОУПРАВЛЕНИЯ   В  2022 ГОДУ</a:t>
            </a:r>
            <a:endParaRPr lang="ru-RU" sz="2000" kern="50" dirty="0">
              <a:solidFill>
                <a:srgbClr val="FF0000"/>
              </a:solidFill>
              <a:effectLst/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3837" y="4692690"/>
            <a:ext cx="18473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55576" y="3789040"/>
            <a:ext cx="0" cy="1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283968" y="6381328"/>
            <a:ext cx="12834" cy="377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ev3319_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4661"/>
          <a:stretch>
            <a:fillRect/>
          </a:stretch>
        </p:blipFill>
        <p:spPr bwMode="auto">
          <a:xfrm>
            <a:off x="827584" y="1124744"/>
            <a:ext cx="387253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ТОСы 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48064" y="1124744"/>
            <a:ext cx="3167844" cy="2111896"/>
          </a:xfrm>
          <a:prstGeom prst="rect">
            <a:avLst/>
          </a:prstGeom>
        </p:spPr>
      </p:pic>
      <p:pic>
        <p:nvPicPr>
          <p:cNvPr id="13" name="Рисунок 12" descr="ТОСы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43608" y="3717032"/>
            <a:ext cx="3707904" cy="2471936"/>
          </a:xfrm>
          <a:prstGeom prst="rect">
            <a:avLst/>
          </a:prstGeom>
        </p:spPr>
      </p:pic>
      <p:pic>
        <p:nvPicPr>
          <p:cNvPr id="14" name="Рисунок 13" descr="ТОСы3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220072" y="3356992"/>
            <a:ext cx="2952328" cy="31141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27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3" y="3038723"/>
            <a:ext cx="8064896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СПАСИБО ЗА ВНИМАНИЕ !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137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84438720"/>
              </p:ext>
            </p:extLst>
          </p:nvPr>
        </p:nvGraphicFramePr>
        <p:xfrm>
          <a:off x="251520" y="980728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48225368"/>
              </p:ext>
            </p:extLst>
          </p:nvPr>
        </p:nvGraphicFramePr>
        <p:xfrm>
          <a:off x="1187624" y="2276872"/>
          <a:ext cx="633670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1" y="345272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Динамика    Среднемесячной    заработной   платы, </a:t>
            </a:r>
            <a:r>
              <a:rPr lang="ru-RU" sz="14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руб.</a:t>
            </a:r>
          </a:p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  организациям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не    относящимся    к    субъектам</a:t>
            </a:r>
          </a:p>
          <a:p>
            <a:pPr algn="ctr"/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малого    предпринимательства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  (данные        Костромастат)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500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1973" y="160407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Заработная    плата   работников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муниципальных     бюджетных   учреждений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19736496"/>
              </p:ext>
            </p:extLst>
          </p:nvPr>
        </p:nvGraphicFramePr>
        <p:xfrm>
          <a:off x="1115616" y="1340769"/>
          <a:ext cx="6912767" cy="4752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91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53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01.01.2023 </a:t>
                      </a: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(рублей)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0555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школ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34273,3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детских садов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27330,9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87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33800,0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3468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Дополнительное 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31072,9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4201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4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Занятость       населения 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33947203"/>
              </p:ext>
            </p:extLst>
          </p:nvPr>
        </p:nvGraphicFramePr>
        <p:xfrm>
          <a:off x="0" y="1150009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02927373"/>
              </p:ext>
            </p:extLst>
          </p:nvPr>
        </p:nvGraphicFramePr>
        <p:xfrm>
          <a:off x="107504" y="1988840"/>
          <a:ext cx="475252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78153632"/>
              </p:ext>
            </p:extLst>
          </p:nvPr>
        </p:nvGraphicFramePr>
        <p:xfrm>
          <a:off x="4355976" y="3717032"/>
          <a:ext cx="439248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12582" y="2507774"/>
          <a:ext cx="5918835" cy="2987040"/>
        </p:xfrm>
        <a:graphic>
          <a:graphicData uri="http://schemas.openxmlformats.org/drawingml/2006/table">
            <a:tbl>
              <a:tblPr/>
              <a:tblGrid>
                <a:gridCol w="2205990"/>
                <a:gridCol w="1237615"/>
                <a:gridCol w="1237615"/>
                <a:gridCol w="123761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88640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Оказание государственной социальной помощи малообеспеченным гражданам путем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заключения социального контракта </a:t>
            </a:r>
          </a:p>
          <a:p>
            <a:pPr algn="ctr"/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267744" y="1484784"/>
          <a:ext cx="4536504" cy="2560320"/>
        </p:xfrm>
        <a:graphic>
          <a:graphicData uri="http://schemas.openxmlformats.org/drawingml/2006/table">
            <a:tbl>
              <a:tblPr/>
              <a:tblGrid>
                <a:gridCol w="1690785"/>
                <a:gridCol w="948573"/>
                <a:gridCol w="948573"/>
                <a:gridCol w="948573"/>
              </a:tblGrid>
              <a:tr h="313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2023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137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184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413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68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15 августа  Лебедева   2  IMG_20220815_11235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9552" y="3789040"/>
            <a:ext cx="1656184" cy="2695359"/>
          </a:xfrm>
          <a:prstGeom prst="rect">
            <a:avLst/>
          </a:prstGeom>
        </p:spPr>
      </p:pic>
      <p:pic>
        <p:nvPicPr>
          <p:cNvPr id="10" name="Рисунок 9" descr="3 19 мая 2022 Смирнов В.С.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76256" y="3625640"/>
            <a:ext cx="1656184" cy="2944327"/>
          </a:xfrm>
          <a:prstGeom prst="rect">
            <a:avLst/>
          </a:prstGeom>
        </p:spPr>
      </p:pic>
      <p:pic>
        <p:nvPicPr>
          <p:cNvPr id="371713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59832" y="4293096"/>
            <a:ext cx="3033795" cy="227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882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60406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промышленного производства,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млн.руб. 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45183170"/>
              </p:ext>
            </p:extLst>
          </p:nvPr>
        </p:nvGraphicFramePr>
        <p:xfrm>
          <a:off x="827584" y="980728"/>
          <a:ext cx="7876003" cy="505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14041</TotalTime>
  <Words>2394</Words>
  <Application>Microsoft Office PowerPoint</Application>
  <PresentationFormat>Экран (4:3)</PresentationFormat>
  <Paragraphs>707</Paragraphs>
  <Slides>46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ГОД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Реализация молодежной политики  </vt:lpstr>
      <vt:lpstr>Реализация молодежной политики  </vt:lpstr>
      <vt:lpstr>Слайд 43</vt:lpstr>
      <vt:lpstr>Слайд 44</vt:lpstr>
      <vt:lpstr>Слайд 45</vt:lpstr>
      <vt:lpstr>Слайд 46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Экономика</cp:lastModifiedBy>
  <cp:revision>1088</cp:revision>
  <cp:lastPrinted>2018-03-28T10:33:13Z</cp:lastPrinted>
  <dcterms:created xsi:type="dcterms:W3CDTF">2015-03-11T07:12:35Z</dcterms:created>
  <dcterms:modified xsi:type="dcterms:W3CDTF">2023-04-05T11:31:25Z</dcterms:modified>
</cp:coreProperties>
</file>